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1" r:id="rId6"/>
  </p:sldMasterIdLst>
  <p:notesMasterIdLst>
    <p:notesMasterId r:id="rId24"/>
  </p:notesMasterIdLst>
  <p:sldIdLst>
    <p:sldId id="405" r:id="rId7"/>
    <p:sldId id="347" r:id="rId8"/>
    <p:sldId id="422" r:id="rId9"/>
    <p:sldId id="423" r:id="rId10"/>
    <p:sldId id="444" r:id="rId11"/>
    <p:sldId id="446" r:id="rId12"/>
    <p:sldId id="447" r:id="rId13"/>
    <p:sldId id="445" r:id="rId14"/>
    <p:sldId id="454" r:id="rId15"/>
    <p:sldId id="449" r:id="rId16"/>
    <p:sldId id="455" r:id="rId17"/>
    <p:sldId id="456" r:id="rId18"/>
    <p:sldId id="433" r:id="rId19"/>
    <p:sldId id="451" r:id="rId20"/>
    <p:sldId id="457" r:id="rId21"/>
    <p:sldId id="453" r:id="rId22"/>
    <p:sldId id="442" r:id="rId23"/>
  </p:sldIdLst>
  <p:sldSz cx="12192000" cy="6858000"/>
  <p:notesSz cx="7102475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hlin Jessica, KMsak" initials="DJK" lastIdx="1" clrIdx="0">
    <p:extLst>
      <p:ext uri="{19B8F6BF-5375-455C-9EA6-DF929625EA0E}">
        <p15:presenceInfo xmlns:p15="http://schemas.microsoft.com/office/powerpoint/2012/main" userId="S-1-5-21-3282178652-2823510310-3805757255-4262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000"/>
    <a:srgbClr val="870000"/>
    <a:srgbClr val="AF0000"/>
    <a:srgbClr val="5F0000"/>
    <a:srgbClr val="FFD800"/>
    <a:srgbClr val="3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5584" autoAdjust="0"/>
  </p:normalViewPr>
  <p:slideViewPr>
    <p:cSldViewPr snapToGrid="0" snapToObjects="1">
      <p:cViewPr varScale="1">
        <p:scale>
          <a:sx n="73" d="100"/>
          <a:sy n="73" d="100"/>
        </p:scale>
        <p:origin x="53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83" d="100"/>
          <a:sy n="83" d="100"/>
        </p:scale>
        <p:origin x="3992" y="6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EFC3824D-3905-F644-B21F-8F4F3556A25A}" type="datetimeFigureOut">
              <a:rPr lang="sv-SE" smtClean="0"/>
              <a:t>2020-11-24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A074AE3F-EB12-E949-8E8B-B9AA451D9F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397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Tom sida att lägga in </a:t>
            </a:r>
            <a:r>
              <a:rPr lang="sv-SE" dirty="0" err="1"/>
              <a:t>ev</a:t>
            </a:r>
            <a:r>
              <a:rPr lang="sv-SE" dirty="0"/>
              <a:t> agenda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4AE3F-EB12-E949-8E8B-B9AA451D9F0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192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sv-SE" altLang="sv-SE" u="sng" smtClean="0"/>
          </a:p>
        </p:txBody>
      </p:sp>
      <p:sp>
        <p:nvSpPr>
          <p:cNvPr id="112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0A9BF0-2D32-4286-85BF-B8735F3A171A}" type="slidenum">
              <a:rPr lang="sv-SE" altLang="sv-SE" smtClean="0"/>
              <a:pPr/>
              <a:t>4</a:t>
            </a:fld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272032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sv-SE" altLang="sv-SE" u="sng"/>
          </a:p>
        </p:txBody>
      </p:sp>
      <p:sp>
        <p:nvSpPr>
          <p:cNvPr id="1638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4BDD7E-42E4-4DC7-9C79-C23BB044ACE5}" type="slidenum">
              <a:rPr lang="sv-SE" altLang="sv-SE" smtClean="0"/>
              <a:pPr/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8259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9C4342-9A14-034A-BF35-C0ECA7DE6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1DFD8B4-9D32-4340-B90C-A30CEF928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5D0F20-A180-6442-9E31-45FFCD81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69D-AAF5-6747-8AF1-1D1FD3668DC9}" type="datetimeFigureOut">
              <a:rPr lang="sv-SE" smtClean="0"/>
              <a:t>2020-11-24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FEA61F-B432-7748-9B19-C3CDD847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F7A474-CD19-5A4E-A539-C2EFB634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1152-31C3-4745-993B-DD32543898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28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E6B050-D935-5D4F-86AA-4A84C44A4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CDADA74-F75C-4646-B8F4-33736A288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977FD5-69EC-7A42-85FE-462A5860B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69D-AAF5-6747-8AF1-1D1FD3668DC9}" type="datetimeFigureOut">
              <a:rPr lang="sv-SE" smtClean="0"/>
              <a:t>2020-11-24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DB423B-B666-CE47-B101-9A01637C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5A8701-B80E-CB4B-87A9-AB521B53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1152-31C3-4745-993B-DD32543898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32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6310E8E-F47C-8A49-9067-6AF469C31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632E39C-00C9-A548-A4C5-665A5121D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4037D9-1941-D640-AEA8-BA48826FD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69D-AAF5-6747-8AF1-1D1FD3668DC9}" type="datetimeFigureOut">
              <a:rPr lang="sv-SE" smtClean="0"/>
              <a:t>2020-11-24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559F83-D03F-4B4E-8B77-A7A384EB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595345-28D4-1442-8C4F-52C572A7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1152-31C3-4745-993B-DD32543898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2399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2020-01-08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94879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4800" y="1270800"/>
            <a:ext cx="10800000" cy="900000"/>
          </a:xfrm>
          <a:prstGeom prst="rect">
            <a:avLst/>
          </a:prstGeom>
        </p:spPr>
        <p:txBody>
          <a:bodyPr anchor="ctr"/>
          <a:lstStyle>
            <a:lvl1pPr algn="l">
              <a:defRPr sz="3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529000"/>
            <a:ext cx="8607600" cy="3060000"/>
          </a:xfrm>
          <a:prstGeom prst="rect">
            <a:avLst/>
          </a:prstGeom>
        </p:spPr>
        <p:txBody>
          <a:bodyPr/>
          <a:lstStyle>
            <a:lvl1pPr marL="270000" indent="-270000" defTabSz="270000">
              <a:lnSpc>
                <a:spcPct val="100000"/>
              </a:lnSpc>
              <a:buFont typeface="Arial" panose="020B0604020202020204" pitchFamily="34" charset="0"/>
              <a:buChar char="•"/>
              <a:defRPr sz="1500" spc="0"/>
            </a:lvl1pPr>
            <a:lvl2pPr marL="540000" marR="0" indent="-270000" algn="l" defTabSz="2700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27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marR="0" indent="-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defTabSz="2430000">
              <a:buFont typeface="Arial" panose="020B0604020202020204" pitchFamily="34" charset="0"/>
              <a:buChar char="‒"/>
              <a:tabLst>
                <a:tab pos="270000" algn="l"/>
                <a:tab pos="540000" algn="l"/>
                <a:tab pos="810000" algn="l"/>
                <a:tab pos="1080000" algn="l"/>
                <a:tab pos="1350000" algn="l"/>
                <a:tab pos="1620000" algn="l"/>
                <a:tab pos="1890000" algn="l"/>
                <a:tab pos="2160000" algn="l"/>
                <a:tab pos="2430000" algn="l"/>
              </a:tabLst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43000">
              <a:buFont typeface="Arial" panose="020B0604020202020204" pitchFamily="34" charset="0"/>
              <a:buChar char="‒"/>
              <a:defRPr lang="sv-SE" sz="135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2"/>
            <a:ext cx="176711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2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2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702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Plats för EU-logotyp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2259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4046261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459872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824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346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DAB91B-2216-0B41-AFD6-40D8E4A8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164C6F-17AD-CA47-B854-DD42CAF0F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A52533-E281-6D44-B862-1FB4CE6F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69D-AAF5-6747-8AF1-1D1FD3668DC9}" type="datetimeFigureOut">
              <a:rPr lang="sv-SE" smtClean="0"/>
              <a:t>2020-11-24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6D8118-A509-EE47-97EF-734842C9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02E13A-4F13-4B4D-BEA2-EB2B98C7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1152-31C3-4745-993B-DD32543898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632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3030A9-E3A6-5745-A644-587459A6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C2D0151-A534-E040-AB7D-4CDE087B5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B30A7B-BB34-F44B-8125-3DC7EA43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69D-AAF5-6747-8AF1-1D1FD3668DC9}" type="datetimeFigureOut">
              <a:rPr lang="sv-SE" smtClean="0"/>
              <a:t>2020-11-24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7EE2B8-3B7A-E34D-BD5B-AE6F1C21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54F4D-64C7-A844-8748-FC5F85B8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1152-31C3-4745-993B-DD32543898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42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C97FEB-5379-4945-B0FE-2FD305994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AB8CA5-F0DE-5541-B7B1-B254F88FE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410DFBF-F44F-7548-8494-219BF8A12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ADE2BF-2025-614F-A368-B17B10D5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69D-AAF5-6747-8AF1-1D1FD3668DC9}" type="datetimeFigureOut">
              <a:rPr lang="sv-SE" smtClean="0"/>
              <a:t>2020-11-24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A201A1-9F01-4247-A29D-A23E7580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42F0AA-9101-7A4E-A155-92CAD3F55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1152-31C3-4745-993B-DD32543898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694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9FEBC2-E602-DC41-94A7-5082FC1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EE3912-A494-B941-B85A-30CF79B42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CBC0BE-BB46-1541-9AA0-03CA45A6D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63568-3569-7A4D-9446-A73996B18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0B006BB-A1CC-D44C-8D8F-72B9E044F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948B279-B559-794C-A284-A8859593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69D-AAF5-6747-8AF1-1D1FD3668DC9}" type="datetimeFigureOut">
              <a:rPr lang="sv-SE" smtClean="0"/>
              <a:t>2020-11-24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EBCA63E-6F12-684E-BE8A-DD76B84A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BCBC0D-896D-F241-9313-82FA9F53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1152-31C3-4745-993B-DD32543898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4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3259B6-2964-F640-828C-DB9B0E8F7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56202EF-7C48-D04A-A320-AC436ED2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69D-AAF5-6747-8AF1-1D1FD3668DC9}" type="datetimeFigureOut">
              <a:rPr lang="sv-SE" smtClean="0"/>
              <a:t>2020-11-24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BF1F09A-3E3D-D84A-AE67-DD91B3A4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5758B2F-B17C-8742-B2C0-930D539C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1152-31C3-4745-993B-DD32543898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589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E9285CD-290E-7E41-91CD-26E582AC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69D-AAF5-6747-8AF1-1D1FD3668DC9}" type="datetimeFigureOut">
              <a:rPr lang="sv-SE" smtClean="0"/>
              <a:t>2020-11-24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30842B7-F6EB-6F4B-8A58-CF1AA6E4D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3DA8E08-778C-4147-92F5-52C86D94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1152-31C3-4745-993B-DD32543898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6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A1EE9C-F035-5344-BF65-F0D1E2EE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4F978A-4C40-C74F-ABDB-2004ED8BE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6FE0B9-3409-9249-BF7C-134AFD338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6234F9C-C93C-1044-A7A1-DE6B32AF3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69D-AAF5-6747-8AF1-1D1FD3668DC9}" type="datetimeFigureOut">
              <a:rPr lang="sv-SE" smtClean="0"/>
              <a:t>2020-11-24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6DF7CE6-4BD2-6547-B117-223E134D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4B1240-A2A4-C14E-921C-5D923B6A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1152-31C3-4745-993B-DD32543898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883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E585AD-4033-A347-8332-272F1364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A11D990-E6AF-DA4B-8F6D-3BB71A315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4714E5-0B1D-4648-AD16-93737C76B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85C6980-611A-D347-89DC-D32CEEC5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69D-AAF5-6747-8AF1-1D1FD3668DC9}" type="datetimeFigureOut">
              <a:rPr lang="sv-SE" smtClean="0"/>
              <a:t>2020-11-24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548C15C-A576-1547-8C2E-03972221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1E84B81-1D10-6646-BB7B-C32FBF25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1152-31C3-4745-993B-DD32543898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087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7BD7945-ED83-D148-AAAF-693DD0F9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C09AF2-FB25-2F40-B77D-0AE70CA8D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6BDB7A-238F-434C-B8A9-4BC7FAC52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5469D-AAF5-6747-8AF1-1D1FD3668DC9}" type="datetimeFigureOut">
              <a:rPr lang="sv-SE" smtClean="0"/>
              <a:t>2020-11-24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8E3FCE-6204-7941-AA08-9AA891E7A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93A5E2-CECF-8A43-A96C-44A400D33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41152-31C3-4745-993B-DD32543898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697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9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3840">
          <p15:clr>
            <a:srgbClr val="F26B43"/>
          </p15:clr>
        </p15:guide>
        <p15:guide id="15" pos="438">
          <p15:clr>
            <a:srgbClr val="F26B43"/>
          </p15:clr>
        </p15:guide>
        <p15:guide id="16" pos="7242">
          <p15:clr>
            <a:srgbClr val="F26B43"/>
          </p15:clr>
        </p15:guide>
        <p15:guide id="17" orient="horz" pos="3884">
          <p15:clr>
            <a:srgbClr val="F26B43"/>
          </p15:clr>
        </p15:guide>
        <p15:guide id="18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ehzad.kordnejad@abe.kth.se" TargetMode="External"/><Relationship Id="rId2" Type="http://schemas.openxmlformats.org/officeDocument/2006/relationships/hyperlink" Target="https://shift2rail.org/shift2rail-innovation-days-webinar-recordings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j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gnus.Wahlborg@Trafikverket.se" TargetMode="External"/><Relationship Id="rId4" Type="http://schemas.openxmlformats.org/officeDocument/2006/relationships/hyperlink" Target="mailto:martin.Joborn@liu.s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6000" y="2349000"/>
            <a:ext cx="10800000" cy="1080000"/>
          </a:xfrm>
        </p:spPr>
        <p:txBody>
          <a:bodyPr>
            <a:normAutofit fontScale="90000"/>
          </a:bodyPr>
          <a:lstStyle/>
          <a:p>
            <a:r>
              <a:rPr lang="sv-SE" sz="5400" dirty="0" smtClean="0"/>
              <a:t>KAJT, </a:t>
            </a:r>
            <a:r>
              <a:rPr lang="sv-SE" sz="5400" dirty="0" err="1" smtClean="0"/>
              <a:t>Foi</a:t>
            </a:r>
            <a:r>
              <a:rPr lang="sv-SE" sz="5400" dirty="0" smtClean="0"/>
              <a:t> samverkan och </a:t>
            </a:r>
            <a:r>
              <a:rPr lang="sv-SE" sz="5400" dirty="0" smtClean="0"/>
              <a:t>Shift2</a:t>
            </a:r>
            <a:r>
              <a:rPr lang="sv-SE" sz="5400" dirty="0" smtClean="0"/>
              <a:t>Rail 2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400" dirty="0" smtClean="0"/>
              <a:t>KAJT Höstseminarium 2020-11-25</a:t>
            </a:r>
            <a:endParaRPr lang="sv-SE" sz="2400" b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696000" y="4921369"/>
            <a:ext cx="10800000" cy="1800000"/>
          </a:xfrm>
        </p:spPr>
        <p:txBody>
          <a:bodyPr/>
          <a:lstStyle/>
          <a:p>
            <a:r>
              <a:rPr lang="sv-SE" dirty="0" smtClean="0"/>
              <a:t>Magnus Wahlborg, Trafikverket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63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61704" y="-137130"/>
            <a:ext cx="11325496" cy="1082880"/>
          </a:xfrm>
        </p:spPr>
        <p:txBody>
          <a:bodyPr>
            <a:normAutofit/>
          </a:bodyPr>
          <a:lstStyle/>
          <a:p>
            <a:r>
              <a:rPr lang="sv-SE" b="1" dirty="0" smtClean="0"/>
              <a:t>Resultat Shift2Rail, Gods och Kapacitet (</a:t>
            </a:r>
            <a:r>
              <a:rPr lang="sv-SE" b="1" dirty="0" err="1" smtClean="0"/>
              <a:t>Vo</a:t>
            </a:r>
            <a:r>
              <a:rPr lang="sv-SE" b="1" dirty="0" smtClean="0"/>
              <a:t> Planering) – (2016 – 2022)</a:t>
            </a:r>
            <a:endParaRPr lang="sv-SE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1671079" y="945750"/>
            <a:ext cx="9247537" cy="54552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1900" b="1" dirty="0" smtClean="0"/>
              <a:t>Godståg:</a:t>
            </a:r>
          </a:p>
          <a:p>
            <a:r>
              <a:rPr lang="sv-SE" sz="1900" dirty="0" smtClean="0"/>
              <a:t>Digitalt automat koppel (DAC), </a:t>
            </a:r>
            <a:r>
              <a:rPr lang="sv-SE" sz="1900" dirty="0" err="1" smtClean="0"/>
              <a:t>MoU</a:t>
            </a:r>
            <a:r>
              <a:rPr lang="sv-SE" sz="1900" dirty="0" smtClean="0"/>
              <a:t> </a:t>
            </a:r>
            <a:r>
              <a:rPr lang="sv-SE" sz="1900" dirty="0" err="1" smtClean="0"/>
              <a:t>Transforming</a:t>
            </a:r>
            <a:r>
              <a:rPr lang="sv-SE" sz="1900" dirty="0" smtClean="0"/>
              <a:t> </a:t>
            </a:r>
            <a:r>
              <a:rPr lang="sv-SE" sz="1900" dirty="0" err="1" smtClean="0"/>
              <a:t>Rail</a:t>
            </a:r>
            <a:r>
              <a:rPr lang="sv-SE" sz="1900" dirty="0" smtClean="0"/>
              <a:t> (system pillar)</a:t>
            </a:r>
          </a:p>
          <a:p>
            <a:r>
              <a:rPr lang="sv-SE" sz="1900" dirty="0" smtClean="0"/>
              <a:t>Elektrifiering och modernisering av vagnar</a:t>
            </a:r>
          </a:p>
          <a:p>
            <a:r>
              <a:rPr lang="sv-SE" sz="1900" dirty="0" smtClean="0"/>
              <a:t>Behovsstyrt underhåll</a:t>
            </a:r>
          </a:p>
          <a:p>
            <a:r>
              <a:rPr lang="sv-SE" sz="1900" dirty="0" smtClean="0"/>
              <a:t>Automation och självkörande tåg – demonstrationer</a:t>
            </a:r>
          </a:p>
          <a:p>
            <a:r>
              <a:rPr lang="sv-SE" sz="1900" dirty="0" smtClean="0"/>
              <a:t>Långa tåg</a:t>
            </a:r>
          </a:p>
          <a:p>
            <a:endParaRPr lang="sv-SE" sz="1900" dirty="0" smtClean="0"/>
          </a:p>
          <a:p>
            <a:pPr marL="0" indent="0">
              <a:buNone/>
            </a:pPr>
            <a:r>
              <a:rPr lang="sv-SE" sz="1900" b="1" dirty="0" smtClean="0"/>
              <a:t>Digitalisering</a:t>
            </a:r>
          </a:p>
          <a:p>
            <a:r>
              <a:rPr lang="sv-SE" sz="1900" dirty="0" smtClean="0"/>
              <a:t>Intelligent videogate – digitalisering av terminaler och tåg</a:t>
            </a:r>
          </a:p>
          <a:p>
            <a:r>
              <a:rPr lang="sv-SE" sz="1900" dirty="0" smtClean="0"/>
              <a:t>Ökad automation</a:t>
            </a:r>
            <a:r>
              <a:rPr lang="sv-SE" sz="1900" dirty="0"/>
              <a:t> </a:t>
            </a:r>
            <a:r>
              <a:rPr lang="sv-SE" sz="1900" dirty="0" smtClean="0"/>
              <a:t>i bangård/terminal</a:t>
            </a:r>
          </a:p>
          <a:p>
            <a:pPr marL="0" indent="0">
              <a:buNone/>
            </a:pPr>
            <a:endParaRPr lang="sv-SE" sz="1900" dirty="0" smtClean="0"/>
          </a:p>
          <a:p>
            <a:pPr marL="0" indent="0">
              <a:buNone/>
            </a:pPr>
            <a:r>
              <a:rPr lang="sv-SE" sz="1900" b="1" dirty="0" smtClean="0"/>
              <a:t>Kapacitet</a:t>
            </a:r>
            <a:endParaRPr lang="sv-SE" sz="1900" b="1" dirty="0"/>
          </a:p>
          <a:p>
            <a:r>
              <a:rPr lang="sv-SE" sz="1900" dirty="0" smtClean="0"/>
              <a:t>Makro och mikrosimulering – </a:t>
            </a:r>
            <a:r>
              <a:rPr lang="sv-SE" sz="1900" dirty="0" err="1" smtClean="0"/>
              <a:t>Prism</a:t>
            </a:r>
            <a:r>
              <a:rPr lang="sv-SE" sz="1900" dirty="0" smtClean="0"/>
              <a:t> – </a:t>
            </a:r>
            <a:r>
              <a:rPr lang="sv-SE" sz="1900" dirty="0" err="1" smtClean="0"/>
              <a:t>Railsys</a:t>
            </a:r>
            <a:endParaRPr lang="sv-SE" sz="1900" dirty="0" smtClean="0"/>
          </a:p>
          <a:p>
            <a:pPr lvl="1"/>
            <a:r>
              <a:rPr lang="sv-SE" sz="1900" dirty="0" smtClean="0"/>
              <a:t>nationell simulering och prognoser av punktlighet</a:t>
            </a:r>
          </a:p>
          <a:p>
            <a:pPr lvl="1"/>
            <a:r>
              <a:rPr lang="sv-SE" sz="1900" dirty="0" smtClean="0"/>
              <a:t>Beslutsstöd strategiskt, taktiskt och operativt</a:t>
            </a:r>
          </a:p>
          <a:p>
            <a:r>
              <a:rPr lang="sv-SE" sz="1900" b="1" dirty="0" smtClean="0"/>
              <a:t>Koppla bangård och järnvägsnät – yard och </a:t>
            </a:r>
            <a:r>
              <a:rPr lang="sv-SE" sz="1900" b="1" dirty="0" err="1" smtClean="0"/>
              <a:t>network</a:t>
            </a:r>
            <a:r>
              <a:rPr lang="sv-SE" sz="1900" b="1" dirty="0" smtClean="0"/>
              <a:t> management</a:t>
            </a:r>
            <a:endParaRPr lang="sv-SE" sz="1900" b="1" dirty="0"/>
          </a:p>
          <a:p>
            <a:pPr lvl="1"/>
            <a:r>
              <a:rPr lang="sv-SE" sz="1900" b="1" dirty="0" smtClean="0"/>
              <a:t>Digitalisering och automation planering och styrning järnväg</a:t>
            </a:r>
          </a:p>
          <a:p>
            <a:pPr lvl="1"/>
            <a:r>
              <a:rPr lang="sv-SE" sz="1900" b="1" dirty="0" smtClean="0"/>
              <a:t>Demonstration beslutsstöd Malmö bangård</a:t>
            </a:r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88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/>
          <p:cNvPicPr/>
          <p:nvPr/>
        </p:nvPicPr>
        <p:blipFill rotWithShape="1">
          <a:blip r:embed="rId2"/>
          <a:srcRect l="42098"/>
          <a:stretch/>
        </p:blipFill>
        <p:spPr bwMode="auto">
          <a:xfrm>
            <a:off x="5543837" y="0"/>
            <a:ext cx="6645764" cy="3792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dobjekt 6"/>
          <p:cNvPicPr/>
          <p:nvPr/>
        </p:nvPicPr>
        <p:blipFill rotWithShape="1">
          <a:blip r:embed="rId3"/>
          <a:srcRect l="13393" t="7350" r="18486" b="15327"/>
          <a:stretch/>
        </p:blipFill>
        <p:spPr bwMode="auto">
          <a:xfrm>
            <a:off x="-1" y="3792310"/>
            <a:ext cx="5543837" cy="3065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Bildobjekt 7"/>
          <p:cNvPicPr/>
          <p:nvPr/>
        </p:nvPicPr>
        <p:blipFill rotWithShape="1">
          <a:blip r:embed="rId4"/>
          <a:srcRect l="42236"/>
          <a:stretch/>
        </p:blipFill>
        <p:spPr bwMode="auto">
          <a:xfrm>
            <a:off x="5517702" y="3496135"/>
            <a:ext cx="6674297" cy="3453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objekt 8"/>
          <p:cNvPicPr/>
          <p:nvPr/>
        </p:nvPicPr>
        <p:blipFill rotWithShape="1">
          <a:blip r:embed="rId5"/>
          <a:srcRect l="46792" t="5534" r="6085" b="13983"/>
          <a:stretch/>
        </p:blipFill>
        <p:spPr bwMode="auto">
          <a:xfrm>
            <a:off x="-1" y="0"/>
            <a:ext cx="5517703" cy="3496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65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426754"/>
            <a:ext cx="10800000" cy="900000"/>
          </a:xfrm>
        </p:spPr>
        <p:txBody>
          <a:bodyPr/>
          <a:lstStyle/>
          <a:p>
            <a:r>
              <a:rPr lang="sv-SE" dirty="0" smtClean="0"/>
              <a:t>Forskning och forskningsresultat KAJT  och Shift2Rail Gods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94799" y="1326753"/>
            <a:ext cx="11336092" cy="48519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Shift2Rail resultatkonferens </a:t>
            </a:r>
            <a:r>
              <a:rPr lang="sv-SE" dirty="0" smtClean="0"/>
              <a:t>2020-10-22</a:t>
            </a:r>
            <a:endParaRPr lang="sv-SE" u="sng" dirty="0" smtClean="0">
              <a:hlinkClick r:id="rId2"/>
            </a:endParaRPr>
          </a:p>
          <a:p>
            <a:r>
              <a:rPr lang="sv-SE" u="sng" dirty="0" smtClean="0">
                <a:hlinkClick r:id="rId2"/>
              </a:rPr>
              <a:t>https</a:t>
            </a:r>
            <a:r>
              <a:rPr lang="sv-SE" u="sng" dirty="0">
                <a:hlinkClick r:id="rId2"/>
              </a:rPr>
              <a:t>://shift2rail.org/shift2rail-innovation-days-webinar-recordings</a:t>
            </a:r>
            <a:r>
              <a:rPr lang="sv-SE" u="sng" dirty="0" smtClean="0">
                <a:hlinkClick r:id="rId2"/>
              </a:rPr>
              <a:t>/</a:t>
            </a:r>
            <a:endParaRPr lang="sv-SE" dirty="0" smtClean="0"/>
          </a:p>
          <a:p>
            <a:r>
              <a:rPr lang="sv-SE" dirty="0" smtClean="0"/>
              <a:t>Helhet, digitalt automat koppel och elektrifiering av godståg			Trafikverket (Jan Bergstrand)</a:t>
            </a:r>
          </a:p>
          <a:p>
            <a:r>
              <a:rPr lang="sv-SE" dirty="0" smtClean="0"/>
              <a:t>Godstransportköparnas behov och nyttan av Shift2Rail innovationer	DB (Jürgen Ernst)</a:t>
            </a:r>
          </a:p>
          <a:p>
            <a:r>
              <a:rPr lang="sv-SE" dirty="0" smtClean="0"/>
              <a:t>Behovsstyrt underhåll														DB (Norbert Kahl)</a:t>
            </a:r>
          </a:p>
          <a:p>
            <a:r>
              <a:rPr lang="sv-SE" dirty="0" smtClean="0"/>
              <a:t>Intelligent Videogate														Trafikverket/KTH (Behzad Kordnejad)</a:t>
            </a:r>
          </a:p>
          <a:p>
            <a:r>
              <a:rPr lang="sv-SE" dirty="0" smtClean="0"/>
              <a:t>Yard och </a:t>
            </a:r>
            <a:r>
              <a:rPr lang="sv-SE" dirty="0" err="1" smtClean="0"/>
              <a:t>Network</a:t>
            </a:r>
            <a:r>
              <a:rPr lang="sv-SE" dirty="0" smtClean="0"/>
              <a:t> management											Trafikverket (Magnus Wahlborg)</a:t>
            </a:r>
          </a:p>
          <a:p>
            <a:r>
              <a:rPr lang="sv-SE" dirty="0" smtClean="0"/>
              <a:t>Summering och frågor														Trafikverket/</a:t>
            </a:r>
            <a:r>
              <a:rPr lang="sv-SE" dirty="0" err="1" smtClean="0"/>
              <a:t>Closer</a:t>
            </a:r>
            <a:r>
              <a:rPr lang="sv-SE" dirty="0" smtClean="0"/>
              <a:t> (Anders Ekmark och Anna Björkman)</a:t>
            </a:r>
          </a:p>
          <a:p>
            <a:endParaRPr lang="sv-SE" u="sng" dirty="0">
              <a:hlinkClick r:id="rId2"/>
            </a:endParaRPr>
          </a:p>
          <a:p>
            <a:pPr marL="0" indent="0">
              <a:buNone/>
            </a:pPr>
            <a:r>
              <a:rPr lang="sv-SE" dirty="0" err="1" smtClean="0"/>
              <a:t>Lic</a:t>
            </a:r>
            <a:r>
              <a:rPr lang="sv-SE" dirty="0" smtClean="0"/>
              <a:t> seminarium </a:t>
            </a:r>
            <a:r>
              <a:rPr lang="sv-SE" dirty="0" err="1" smtClean="0"/>
              <a:t>Niloofar</a:t>
            </a:r>
            <a:r>
              <a:rPr lang="sv-SE" dirty="0" smtClean="0"/>
              <a:t> </a:t>
            </a:r>
            <a:r>
              <a:rPr lang="sv-SE" dirty="0" err="1" smtClean="0"/>
              <a:t>Minbashi</a:t>
            </a:r>
            <a:r>
              <a:rPr lang="sv-SE" dirty="0" smtClean="0"/>
              <a:t> KTH, 2020-11-30, </a:t>
            </a:r>
            <a:r>
              <a:rPr lang="sv-SE" dirty="0" err="1" smtClean="0"/>
              <a:t>kl</a:t>
            </a:r>
            <a:r>
              <a:rPr lang="sv-SE" dirty="0" smtClean="0"/>
              <a:t> 15.00 – 17.00</a:t>
            </a:r>
          </a:p>
          <a:p>
            <a:r>
              <a:rPr lang="sv-SE" dirty="0" err="1" smtClean="0"/>
              <a:t>Applying</a:t>
            </a:r>
            <a:r>
              <a:rPr lang="sv-SE" dirty="0" smtClean="0"/>
              <a:t> </a:t>
            </a:r>
            <a:r>
              <a:rPr lang="sv-SE" dirty="0" err="1" smtClean="0"/>
              <a:t>dataanalytics</a:t>
            </a:r>
            <a:r>
              <a:rPr lang="sv-SE" dirty="0" smtClean="0"/>
              <a:t> to </a:t>
            </a:r>
            <a:r>
              <a:rPr lang="sv-SE" dirty="0" err="1" smtClean="0"/>
              <a:t>freight</a:t>
            </a:r>
            <a:r>
              <a:rPr lang="sv-SE" dirty="0" smtClean="0"/>
              <a:t> </a:t>
            </a:r>
            <a:r>
              <a:rPr lang="sv-SE" dirty="0" err="1" smtClean="0"/>
              <a:t>train</a:t>
            </a:r>
            <a:r>
              <a:rPr lang="sv-SE" dirty="0" smtClean="0"/>
              <a:t> </a:t>
            </a:r>
            <a:r>
              <a:rPr lang="sv-SE" dirty="0" err="1" smtClean="0"/>
              <a:t>delays</a:t>
            </a:r>
            <a:r>
              <a:rPr lang="sv-SE" dirty="0" smtClean="0"/>
              <a:t> in </a:t>
            </a:r>
            <a:r>
              <a:rPr lang="sv-SE" dirty="0" err="1" smtClean="0"/>
              <a:t>shunting</a:t>
            </a:r>
            <a:r>
              <a:rPr lang="sv-SE" dirty="0" smtClean="0"/>
              <a:t> yards</a:t>
            </a:r>
          </a:p>
          <a:p>
            <a:r>
              <a:rPr lang="sv-SE" dirty="0" smtClean="0"/>
              <a:t>Seminariet sker via Zoom, för anmälan kontakta Behzad Kordnejad, </a:t>
            </a:r>
            <a:r>
              <a:rPr lang="sv-SE" dirty="0" smtClean="0">
                <a:hlinkClick r:id="rId3"/>
              </a:rPr>
              <a:t>behzad.kordnejad@abe.kth.se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err="1" smtClean="0"/>
              <a:t>Adhoc</a:t>
            </a:r>
            <a:r>
              <a:rPr lang="sv-SE" dirty="0" smtClean="0"/>
              <a:t> </a:t>
            </a:r>
            <a:r>
              <a:rPr lang="sv-SE" dirty="0" err="1" smtClean="0"/>
              <a:t>Omplanering</a:t>
            </a:r>
            <a:r>
              <a:rPr lang="sv-SE" dirty="0" smtClean="0"/>
              <a:t> av godståg genom 2 stegs </a:t>
            </a:r>
            <a:r>
              <a:rPr lang="sv-SE" dirty="0" smtClean="0"/>
              <a:t>optimering (FR8Hub)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Demonstration som del av FR8Hub slutredovisning, Johan Högdahl och Josef Andersson KTH</a:t>
            </a:r>
            <a:endParaRPr lang="sv-SE" dirty="0"/>
          </a:p>
          <a:p>
            <a:r>
              <a:rPr lang="en-GB" dirty="0"/>
              <a:t>https://vimeo.com/430278783 </a:t>
            </a:r>
            <a:endParaRPr lang="en-GB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24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74" y="858416"/>
            <a:ext cx="9141926" cy="5142334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830286" y="3851526"/>
            <a:ext cx="7837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</a:rPr>
              <a:t>KAJT </a:t>
            </a:r>
            <a:r>
              <a:rPr lang="sv-SE" sz="3600" dirty="0" err="1" smtClean="0">
                <a:solidFill>
                  <a:schemeClr val="bg1"/>
                </a:solidFill>
              </a:rPr>
              <a:t>Foi</a:t>
            </a:r>
            <a:r>
              <a:rPr lang="sv-SE" sz="3600" dirty="0" smtClean="0">
                <a:solidFill>
                  <a:schemeClr val="bg1"/>
                </a:solidFill>
              </a:rPr>
              <a:t> samverkan 2021 – 2030</a:t>
            </a:r>
          </a:p>
          <a:p>
            <a:pPr marL="571500" indent="-571500">
              <a:buFontTx/>
              <a:buChar char="-"/>
            </a:pPr>
            <a:r>
              <a:rPr lang="sv-SE" sz="3600" dirty="0" smtClean="0">
                <a:solidFill>
                  <a:schemeClr val="bg1"/>
                </a:solidFill>
              </a:rPr>
              <a:t>Shift2Rail 2</a:t>
            </a:r>
          </a:p>
          <a:p>
            <a:pPr marL="571500" indent="-571500">
              <a:buFontTx/>
              <a:buChar char="-"/>
            </a:pPr>
            <a:r>
              <a:rPr lang="sv-SE" sz="3600" dirty="0" smtClean="0">
                <a:solidFill>
                  <a:schemeClr val="bg1"/>
                </a:solidFill>
              </a:rPr>
              <a:t>Excellenscentra svensk järnväg</a:t>
            </a:r>
          </a:p>
          <a:p>
            <a:endParaRPr lang="sv-S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7377" cy="1325563"/>
          </a:xfrm>
        </p:spPr>
        <p:txBody>
          <a:bodyPr/>
          <a:lstStyle/>
          <a:p>
            <a:r>
              <a:rPr lang="sv-SE" dirty="0" smtClean="0"/>
              <a:t>Shift2Rail 2 (</a:t>
            </a:r>
            <a:r>
              <a:rPr lang="sv-SE" dirty="0" err="1" smtClean="0"/>
              <a:t>Europe</a:t>
            </a:r>
            <a:r>
              <a:rPr lang="sv-SE" dirty="0" smtClean="0"/>
              <a:t> </a:t>
            </a:r>
            <a:r>
              <a:rPr lang="sv-SE" dirty="0" err="1" smtClean="0"/>
              <a:t>Rail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445351"/>
            <a:ext cx="10036628" cy="5164454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Shift2Rail ansökan till EU Januari 2020 (Järnvägsforskning 2022 – 2028)</a:t>
            </a:r>
          </a:p>
          <a:p>
            <a:r>
              <a:rPr lang="sv-SE" dirty="0" smtClean="0"/>
              <a:t>Juni 2020 EU </a:t>
            </a:r>
            <a:r>
              <a:rPr lang="sv-SE" dirty="0" smtClean="0"/>
              <a:t>godkände </a:t>
            </a:r>
            <a:r>
              <a:rPr lang="sv-SE" dirty="0" smtClean="0"/>
              <a:t>Shift2Rail ansökan</a:t>
            </a:r>
          </a:p>
          <a:p>
            <a:endParaRPr lang="sv-SE" dirty="0"/>
          </a:p>
          <a:p>
            <a:r>
              <a:rPr lang="sv-SE" dirty="0" smtClean="0"/>
              <a:t>Juli – November 2020 – Strategisk Järnvägsagenda</a:t>
            </a:r>
          </a:p>
          <a:p>
            <a:pPr lvl="1"/>
            <a:r>
              <a:rPr lang="sv-SE" dirty="0" smtClean="0"/>
              <a:t>TP 9 </a:t>
            </a:r>
            <a:r>
              <a:rPr lang="sv-SE" dirty="0" err="1" smtClean="0"/>
              <a:t>Network</a:t>
            </a:r>
            <a:r>
              <a:rPr lang="sv-SE" dirty="0" smtClean="0"/>
              <a:t> management Planning and Control (KAJT), 1 av 9 </a:t>
            </a:r>
            <a:r>
              <a:rPr lang="sv-SE" dirty="0" err="1" smtClean="0"/>
              <a:t>st</a:t>
            </a:r>
            <a:r>
              <a:rPr lang="sv-SE" dirty="0" smtClean="0"/>
              <a:t> </a:t>
            </a:r>
            <a:r>
              <a:rPr lang="sv-SE" dirty="0" err="1" smtClean="0"/>
              <a:t>foi</a:t>
            </a:r>
            <a:r>
              <a:rPr lang="sv-SE" dirty="0" smtClean="0"/>
              <a:t> områden</a:t>
            </a:r>
          </a:p>
          <a:p>
            <a:r>
              <a:rPr lang="sv-SE" dirty="0" smtClean="0"/>
              <a:t>1 oktober 2020 – Trafikverket</a:t>
            </a:r>
            <a:r>
              <a:rPr lang="sv-SE" dirty="0"/>
              <a:t> </a:t>
            </a:r>
            <a:r>
              <a:rPr lang="sv-SE" dirty="0" smtClean="0"/>
              <a:t>ansökt om deltagande, Ca 30 organisationer har ansökt</a:t>
            </a:r>
          </a:p>
          <a:p>
            <a:r>
              <a:rPr lang="sv-SE" dirty="0" smtClean="0"/>
              <a:t>Samverkan – Jernbanedirektoratet, DB, ProRail, </a:t>
            </a:r>
            <a:r>
              <a:rPr lang="sv-SE" dirty="0" err="1" smtClean="0"/>
              <a:t>BaneDanmark</a:t>
            </a:r>
            <a:r>
              <a:rPr lang="sv-SE" dirty="0" smtClean="0"/>
              <a:t>, SNCF </a:t>
            </a:r>
            <a:r>
              <a:rPr lang="sv-SE" dirty="0" err="1" smtClean="0"/>
              <a:t>mfl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Nästkommande steg</a:t>
            </a:r>
            <a:endParaRPr lang="sv-SE" dirty="0"/>
          </a:p>
          <a:p>
            <a:r>
              <a:rPr lang="sv-SE" dirty="0" smtClean="0"/>
              <a:t>Regler och avtal tas fram och beslutas</a:t>
            </a:r>
          </a:p>
          <a:p>
            <a:r>
              <a:rPr lang="sv-SE" dirty="0" smtClean="0"/>
              <a:t>Master plan skrivs December – April 2021</a:t>
            </a:r>
          </a:p>
          <a:p>
            <a:r>
              <a:rPr lang="sv-SE" dirty="0" smtClean="0"/>
              <a:t>Projekt definieras under 2021</a:t>
            </a:r>
          </a:p>
          <a:p>
            <a:r>
              <a:rPr lang="sv-SE" dirty="0" smtClean="0"/>
              <a:t>Projekt förväntas starta Januari 2022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70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/>
          <p:nvPr/>
        </p:nvPicPr>
        <p:blipFill rotWithShape="1">
          <a:blip r:embed="rId2"/>
          <a:srcRect l="42236"/>
          <a:stretch/>
        </p:blipFill>
        <p:spPr bwMode="auto">
          <a:xfrm>
            <a:off x="350882" y="255406"/>
            <a:ext cx="11841117" cy="6465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6552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/>
          <p:nvPr/>
        </p:nvPicPr>
        <p:blipFill rotWithShape="1">
          <a:blip r:embed="rId2"/>
          <a:srcRect l="43202" r="130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428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/>
          <p:nvPr/>
        </p:nvPicPr>
        <p:blipFill rotWithShape="1">
          <a:blip r:embed="rId2"/>
          <a:srcRect l="43064"/>
          <a:stretch/>
        </p:blipFill>
        <p:spPr bwMode="auto">
          <a:xfrm>
            <a:off x="0" y="-197123"/>
            <a:ext cx="12192000" cy="7238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856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24A3F75-1B47-A046-B32A-17B7658E3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E03D906-CC9C-BF4E-BA7B-03AEA5A6E3FD}"/>
              </a:ext>
            </a:extLst>
          </p:cNvPr>
          <p:cNvSpPr/>
          <p:nvPr/>
        </p:nvSpPr>
        <p:spPr>
          <a:xfrm>
            <a:off x="0" y="75600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6000" dirty="0" smtClean="0"/>
              <a:t>Innehåll</a:t>
            </a:r>
            <a:endParaRPr lang="sv-SE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647C7AD-4767-8441-B033-22602A4FF017}"/>
              </a:ext>
            </a:extLst>
          </p:cNvPr>
          <p:cNvSpPr/>
          <p:nvPr/>
        </p:nvSpPr>
        <p:spPr>
          <a:xfrm>
            <a:off x="768712" y="1771663"/>
            <a:ext cx="11423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altLang="sv-SE" sz="3600" dirty="0" smtClean="0"/>
              <a:t>KAJT och KAJT </a:t>
            </a:r>
            <a:r>
              <a:rPr lang="sv-SE" altLang="sv-SE" sz="3600" dirty="0" err="1" smtClean="0"/>
              <a:t>Foi</a:t>
            </a:r>
            <a:r>
              <a:rPr lang="sv-SE" altLang="sv-SE" sz="3600" dirty="0" smtClean="0"/>
              <a:t> projekt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altLang="sv-S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altLang="sv-SE" sz="3600" dirty="0" smtClean="0"/>
              <a:t>KAJT Shift2Rail gods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altLang="sv-S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altLang="sv-SE" sz="3600" dirty="0" smtClean="0"/>
              <a:t>KAJT </a:t>
            </a:r>
            <a:r>
              <a:rPr lang="sv-SE" altLang="sv-SE" sz="3600" dirty="0" err="1" smtClean="0"/>
              <a:t>Foi</a:t>
            </a:r>
            <a:r>
              <a:rPr lang="sv-SE" altLang="sv-SE" sz="3600" dirty="0" smtClean="0"/>
              <a:t> samverkan 2021 - 2030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altLang="sv-SE" sz="3600" dirty="0" smtClean="0"/>
              <a:t>Shift2Rail </a:t>
            </a:r>
            <a:r>
              <a:rPr lang="sv-SE" altLang="sv-SE" sz="3600" dirty="0" smtClean="0"/>
              <a:t>2 (</a:t>
            </a:r>
            <a:r>
              <a:rPr lang="sv-SE" altLang="sv-SE" sz="3600" dirty="0" err="1" smtClean="0"/>
              <a:t>Europe</a:t>
            </a:r>
            <a:r>
              <a:rPr lang="sv-SE" altLang="sv-SE" sz="3600" dirty="0" smtClean="0"/>
              <a:t> </a:t>
            </a:r>
            <a:r>
              <a:rPr lang="sv-SE" altLang="sv-SE" sz="3600" dirty="0" err="1" smtClean="0"/>
              <a:t>Rail</a:t>
            </a:r>
            <a:r>
              <a:rPr lang="sv-SE" altLang="sv-SE" sz="3600" dirty="0" smtClean="0"/>
              <a:t>)</a:t>
            </a:r>
            <a:endParaRPr lang="sv-SE" altLang="sv-SE" sz="3600" dirty="0" smtClean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altLang="sv-SE" sz="3600" dirty="0" smtClean="0"/>
              <a:t>Excellenscentra svensk järnväg</a:t>
            </a:r>
          </a:p>
        </p:txBody>
      </p:sp>
    </p:spTree>
    <p:extLst>
      <p:ext uri="{BB962C8B-B14F-4D97-AF65-F5344CB8AC3E}">
        <p14:creationId xmlns:p14="http://schemas.microsoft.com/office/powerpoint/2010/main" val="34384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74" y="858416"/>
            <a:ext cx="9141926" cy="5142334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623107" y="3875635"/>
            <a:ext cx="537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</a:rPr>
              <a:t>KAJT och KAJT </a:t>
            </a:r>
            <a:r>
              <a:rPr lang="sv-SE" sz="3600" dirty="0" err="1" smtClean="0">
                <a:solidFill>
                  <a:schemeClr val="bg1"/>
                </a:solidFill>
              </a:rPr>
              <a:t>Foi</a:t>
            </a:r>
            <a:r>
              <a:rPr lang="sv-SE" sz="3600" dirty="0" smtClean="0">
                <a:solidFill>
                  <a:schemeClr val="bg1"/>
                </a:solidFill>
              </a:rPr>
              <a:t> projekt</a:t>
            </a:r>
            <a:endParaRPr lang="sv-S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/>
          <p:cNvSpPr>
            <a:spLocks noGrp="1"/>
          </p:cNvSpPr>
          <p:nvPr>
            <p:ph type="title"/>
          </p:nvPr>
        </p:nvSpPr>
        <p:spPr>
          <a:xfrm>
            <a:off x="2356486" y="235252"/>
            <a:ext cx="8543925" cy="1157287"/>
          </a:xfrm>
        </p:spPr>
        <p:txBody>
          <a:bodyPr>
            <a:normAutofit/>
          </a:bodyPr>
          <a:lstStyle/>
          <a:p>
            <a:r>
              <a:rPr lang="en-US" altLang="sv-SE" sz="3200" b="1" dirty="0" smtClean="0"/>
              <a:t>KAJT – </a:t>
            </a:r>
            <a:r>
              <a:rPr lang="en-US" altLang="sv-SE" sz="3200" b="1" dirty="0" err="1" smtClean="0"/>
              <a:t>Branschprogram</a:t>
            </a:r>
            <a:r>
              <a:rPr lang="en-US" altLang="sv-SE" sz="3200" b="1" dirty="0" smtClean="0"/>
              <a:t> </a:t>
            </a:r>
            <a:r>
              <a:rPr lang="en-US" altLang="sv-SE" sz="3200" b="1" dirty="0" err="1" smtClean="0"/>
              <a:t>Kapacitet</a:t>
            </a:r>
            <a:r>
              <a:rPr lang="en-US" altLang="sv-SE" sz="3200" b="1" dirty="0" smtClean="0"/>
              <a:t> </a:t>
            </a:r>
            <a:r>
              <a:rPr lang="en-US" altLang="sv-SE" sz="3200" b="1" dirty="0" err="1" smtClean="0"/>
              <a:t>i</a:t>
            </a:r>
            <a:r>
              <a:rPr lang="en-US" altLang="sv-SE" sz="3200" b="1" dirty="0" smtClean="0"/>
              <a:t> </a:t>
            </a:r>
            <a:r>
              <a:rPr lang="en-US" altLang="sv-SE" sz="3200" b="1" dirty="0" err="1" smtClean="0"/>
              <a:t>järnvägstrafiken</a:t>
            </a:r>
            <a:endParaRPr lang="en-US" altLang="sv-SE" sz="3200" b="1" dirty="0" smtClean="0"/>
          </a:p>
        </p:txBody>
      </p:sp>
      <p:sp>
        <p:nvSpPr>
          <p:cNvPr id="14339" name="Platshållare för innehåll 2"/>
          <p:cNvSpPr>
            <a:spLocks noGrp="1"/>
          </p:cNvSpPr>
          <p:nvPr>
            <p:ph idx="1"/>
          </p:nvPr>
        </p:nvSpPr>
        <p:spPr>
          <a:xfrm>
            <a:off x="670559" y="1392539"/>
            <a:ext cx="10546081" cy="53035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sv-SE" dirty="0" err="1" smtClean="0"/>
              <a:t>Parter</a:t>
            </a:r>
            <a:r>
              <a:rPr lang="en-US" altLang="sv-SE" dirty="0" smtClean="0"/>
              <a:t>: Trafikverket, Linköping </a:t>
            </a:r>
            <a:r>
              <a:rPr lang="en-US" altLang="sv-SE" dirty="0" err="1" smtClean="0"/>
              <a:t>universitet</a:t>
            </a:r>
            <a:r>
              <a:rPr lang="en-US" altLang="sv-SE" dirty="0" smtClean="0"/>
              <a:t>, VTI, Uppsala </a:t>
            </a:r>
            <a:r>
              <a:rPr lang="en-US" altLang="sv-SE" dirty="0" err="1" smtClean="0"/>
              <a:t>universitet</a:t>
            </a:r>
            <a:r>
              <a:rPr lang="en-US" altLang="sv-SE" dirty="0" smtClean="0"/>
              <a:t>, Rise, KTH, </a:t>
            </a:r>
            <a:r>
              <a:rPr lang="en-US" altLang="sv-SE" dirty="0" err="1" smtClean="0"/>
              <a:t>Blekinge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tekniska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högskola</a:t>
            </a:r>
            <a:r>
              <a:rPr lang="en-US" altLang="sv-SE" dirty="0" smtClean="0"/>
              <a:t>,  Lund </a:t>
            </a:r>
            <a:r>
              <a:rPr lang="en-US" altLang="sv-SE" dirty="0" err="1" smtClean="0"/>
              <a:t>universitet</a:t>
            </a:r>
            <a:endParaRPr lang="en-US" altLang="sv-SE" dirty="0" smtClean="0"/>
          </a:p>
          <a:p>
            <a:pPr>
              <a:defRPr/>
            </a:pPr>
            <a:r>
              <a:rPr lang="en-US" altLang="sv-SE" dirty="0" err="1" smtClean="0"/>
              <a:t>Foi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medel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Trv</a:t>
            </a:r>
            <a:r>
              <a:rPr lang="en-US" altLang="sv-SE" dirty="0" smtClean="0"/>
              <a:t> 21,5 </a:t>
            </a:r>
            <a:r>
              <a:rPr lang="en-US" altLang="sv-SE" dirty="0" err="1" smtClean="0"/>
              <a:t>msek</a:t>
            </a:r>
            <a:r>
              <a:rPr lang="en-US" altLang="sv-SE" dirty="0" smtClean="0"/>
              <a:t> + </a:t>
            </a:r>
            <a:r>
              <a:rPr lang="en-US" altLang="sv-SE" dirty="0" err="1" smtClean="0"/>
              <a:t>andra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finansiärer</a:t>
            </a:r>
            <a:r>
              <a:rPr lang="en-US" altLang="sv-SE" dirty="0" smtClean="0"/>
              <a:t> 7,4 </a:t>
            </a:r>
            <a:r>
              <a:rPr lang="en-US" altLang="sv-SE" dirty="0" err="1" smtClean="0"/>
              <a:t>msek</a:t>
            </a:r>
            <a:r>
              <a:rPr lang="en-US" altLang="sv-SE" dirty="0" smtClean="0"/>
              <a:t> 2019 (</a:t>
            </a:r>
            <a:r>
              <a:rPr lang="en-US" altLang="sv-SE" dirty="0" err="1" smtClean="0"/>
              <a:t>totalt</a:t>
            </a:r>
            <a:r>
              <a:rPr lang="en-US" altLang="sv-SE" dirty="0" smtClean="0"/>
              <a:t> 28,9 </a:t>
            </a:r>
            <a:r>
              <a:rPr lang="en-US" altLang="sv-SE" dirty="0" err="1" smtClean="0"/>
              <a:t>msek</a:t>
            </a:r>
            <a:r>
              <a:rPr lang="en-US" altLang="sv-SE" dirty="0" smtClean="0"/>
              <a:t>)</a:t>
            </a:r>
          </a:p>
          <a:p>
            <a:pPr>
              <a:defRPr/>
            </a:pPr>
            <a:r>
              <a:rPr lang="en-US" altLang="sv-SE" dirty="0" err="1" smtClean="0"/>
              <a:t>Partnerföretag</a:t>
            </a:r>
            <a:r>
              <a:rPr lang="en-US" altLang="sv-SE" dirty="0" smtClean="0"/>
              <a:t>: </a:t>
            </a:r>
            <a:r>
              <a:rPr lang="en-US" altLang="sv-SE" dirty="0" err="1" smtClean="0"/>
              <a:t>Nivå</a:t>
            </a:r>
            <a:r>
              <a:rPr lang="en-US" altLang="sv-SE" dirty="0" smtClean="0"/>
              <a:t> 1 SJ, </a:t>
            </a:r>
            <a:r>
              <a:rPr lang="en-US" altLang="sv-SE" dirty="0" err="1" smtClean="0"/>
              <a:t>nivå</a:t>
            </a:r>
            <a:r>
              <a:rPr lang="en-US" altLang="sv-SE" dirty="0" smtClean="0"/>
              <a:t> 2 </a:t>
            </a:r>
            <a:r>
              <a:rPr lang="en-US" altLang="sv-SE" dirty="0" err="1" smtClean="0"/>
              <a:t>Transrail</a:t>
            </a:r>
            <a:r>
              <a:rPr lang="en-US" altLang="sv-SE" dirty="0"/>
              <a:t>,</a:t>
            </a:r>
            <a:r>
              <a:rPr lang="en-US" altLang="sv-SE" dirty="0" smtClean="0"/>
              <a:t> LKAB, Green Cargo, </a:t>
            </a:r>
            <a:r>
              <a:rPr lang="en-US" altLang="sv-SE" dirty="0" err="1" smtClean="0"/>
              <a:t>Sweco</a:t>
            </a:r>
            <a:r>
              <a:rPr lang="en-US" altLang="sv-SE" dirty="0"/>
              <a:t>,</a:t>
            </a:r>
            <a:r>
              <a:rPr lang="en-US" altLang="sv-SE" dirty="0" smtClean="0"/>
              <a:t> MTR</a:t>
            </a:r>
          </a:p>
          <a:p>
            <a:pPr>
              <a:defRPr/>
            </a:pPr>
            <a:endParaRPr lang="en-US" altLang="sv-SE" dirty="0" smtClean="0"/>
          </a:p>
          <a:p>
            <a:pPr>
              <a:defRPr/>
            </a:pPr>
            <a:r>
              <a:rPr lang="en-US" altLang="sv-SE" dirty="0" err="1" smtClean="0"/>
              <a:t>För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mer</a:t>
            </a:r>
            <a:r>
              <a:rPr lang="en-US" altLang="sv-SE" dirty="0" smtClean="0"/>
              <a:t> information </a:t>
            </a:r>
            <a:r>
              <a:rPr lang="en-US" altLang="sv-SE" dirty="0" smtClean="0">
                <a:hlinkClick r:id="rId3"/>
              </a:rPr>
              <a:t>www.kajt.org</a:t>
            </a:r>
            <a:r>
              <a:rPr lang="en-US" altLang="sv-SE" dirty="0" smtClean="0"/>
              <a:t> </a:t>
            </a:r>
          </a:p>
          <a:p>
            <a:pPr lvl="1">
              <a:defRPr/>
            </a:pPr>
            <a:r>
              <a:rPr lang="en-US" altLang="sv-SE" sz="2800" dirty="0"/>
              <a:t>Linköping U </a:t>
            </a:r>
            <a:r>
              <a:rPr lang="en-US" altLang="sv-SE" sz="2800" dirty="0" err="1"/>
              <a:t>Föreståndare</a:t>
            </a:r>
            <a:r>
              <a:rPr lang="en-US" altLang="sv-SE" sz="2800" dirty="0"/>
              <a:t> </a:t>
            </a:r>
            <a:r>
              <a:rPr lang="en-US" altLang="sv-SE" sz="2800" dirty="0">
                <a:hlinkClick r:id="rId4"/>
              </a:rPr>
              <a:t>martin.Joborn@liu.se</a:t>
            </a:r>
            <a:endParaRPr lang="en-US" altLang="sv-SE" sz="2800" dirty="0"/>
          </a:p>
          <a:p>
            <a:pPr lvl="1">
              <a:defRPr/>
            </a:pPr>
            <a:r>
              <a:rPr lang="en-US" altLang="sv-SE" sz="2800" dirty="0" smtClean="0"/>
              <a:t>Trafikverket </a:t>
            </a:r>
            <a:r>
              <a:rPr lang="en-US" altLang="sv-SE" sz="2800" dirty="0" err="1" smtClean="0"/>
              <a:t>Kontaktperson</a:t>
            </a:r>
            <a:r>
              <a:rPr lang="en-US" altLang="sv-SE" sz="2800" dirty="0" smtClean="0"/>
              <a:t> </a:t>
            </a:r>
            <a:r>
              <a:rPr lang="en-US" altLang="sv-SE" sz="2800" dirty="0" smtClean="0">
                <a:hlinkClick r:id="rId5"/>
              </a:rPr>
              <a:t>Magnus.Wahlborg@Trafikverket.se</a:t>
            </a:r>
            <a:endParaRPr lang="en-US" altLang="sv-SE" sz="2800" dirty="0" smtClean="0"/>
          </a:p>
          <a:p>
            <a:pPr lvl="1">
              <a:defRPr/>
            </a:pPr>
            <a:endParaRPr lang="en-US" altLang="sv-SE" dirty="0"/>
          </a:p>
          <a:p>
            <a:pPr lvl="1">
              <a:defRPr/>
            </a:pPr>
            <a:endParaRPr lang="en-US" altLang="sv-SE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15243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title"/>
          </p:nvPr>
        </p:nvSpPr>
        <p:spPr>
          <a:xfrm>
            <a:off x="2022476" y="146197"/>
            <a:ext cx="8931275" cy="1265238"/>
          </a:xfrm>
        </p:spPr>
        <p:txBody>
          <a:bodyPr>
            <a:normAutofit fontScale="90000"/>
          </a:bodyPr>
          <a:lstStyle/>
          <a:p>
            <a:r>
              <a:rPr lang="sv-SE" altLang="sv-SE" dirty="0">
                <a:ea typeface="Calibri" panose="020F0502020204030204" pitchFamily="34" charset="0"/>
              </a:rPr>
              <a:t>KAJT - årsklocka</a:t>
            </a:r>
            <a:br>
              <a:rPr lang="sv-SE" altLang="sv-SE" dirty="0">
                <a:ea typeface="Calibri" panose="020F0502020204030204" pitchFamily="34" charset="0"/>
              </a:rPr>
            </a:br>
            <a:endParaRPr lang="en-US" altLang="sv-SE" dirty="0">
              <a:ea typeface="Calibri" panose="020F0502020204030204" pitchFamily="34" charset="0"/>
            </a:endParaRPr>
          </a:p>
        </p:txBody>
      </p:sp>
      <p:sp>
        <p:nvSpPr>
          <p:cNvPr id="15363" name="Rektangel 1"/>
          <p:cNvSpPr>
            <a:spLocks noChangeArrowheads="1"/>
          </p:cNvSpPr>
          <p:nvPr/>
        </p:nvSpPr>
        <p:spPr bwMode="auto">
          <a:xfrm>
            <a:off x="2128305" y="975372"/>
            <a:ext cx="6555328" cy="48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sv-SE" altLang="sv-SE" sz="1600" dirty="0">
                <a:ea typeface="Calibri" panose="020F0502020204030204" pitchFamily="34" charset="0"/>
              </a:rPr>
              <a:t>Kvartal 1 </a:t>
            </a:r>
            <a:r>
              <a:rPr lang="sv-SE" altLang="sv-SE" sz="1600" b="1" dirty="0">
                <a:ea typeface="Calibri" panose="020F0502020204030204" pitchFamily="34" charset="0"/>
              </a:rPr>
              <a:t>– </a:t>
            </a:r>
            <a:r>
              <a:rPr lang="sv-SE" altLang="sv-SE" sz="1600" b="1" dirty="0" err="1">
                <a:ea typeface="Calibri" panose="020F0502020204030204" pitchFamily="34" charset="0"/>
              </a:rPr>
              <a:t>Foi</a:t>
            </a:r>
            <a:r>
              <a:rPr lang="sv-SE" altLang="sv-SE" sz="1600" b="1" dirty="0">
                <a:ea typeface="Calibri" panose="020F0502020204030204" pitchFamily="34" charset="0"/>
              </a:rPr>
              <a:t> behov och resultat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>
                <a:ea typeface="Calibri" panose="020F0502020204030204" pitchFamily="34" charset="0"/>
              </a:rPr>
              <a:t>Projekt direktfinansiering startar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 err="1">
                <a:ea typeface="Calibri" panose="020F0502020204030204" pitchFamily="34" charset="0"/>
              </a:rPr>
              <a:t>Foi</a:t>
            </a:r>
            <a:r>
              <a:rPr lang="sv-SE" altLang="sv-SE" sz="1400" dirty="0">
                <a:ea typeface="Calibri" panose="020F0502020204030204" pitchFamily="34" charset="0"/>
              </a:rPr>
              <a:t> resultat </a:t>
            </a:r>
            <a:r>
              <a:rPr lang="sv-SE" altLang="sv-SE" sz="1400" dirty="0" smtClean="0">
                <a:ea typeface="Calibri" panose="020F0502020204030204" pitchFamily="34" charset="0"/>
              </a:rPr>
              <a:t>2019 </a:t>
            </a:r>
            <a:r>
              <a:rPr lang="sv-SE" altLang="sv-SE" sz="1400" dirty="0">
                <a:ea typeface="Calibri" panose="020F0502020204030204" pitchFamily="34" charset="0"/>
              </a:rPr>
              <a:t>KAJT 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 err="1">
                <a:ea typeface="Calibri" panose="020F0502020204030204" pitchFamily="34" charset="0"/>
              </a:rPr>
              <a:t>Foi</a:t>
            </a:r>
            <a:r>
              <a:rPr lang="sv-SE" altLang="sv-SE" sz="1400" dirty="0">
                <a:ea typeface="Calibri" panose="020F0502020204030204" pitchFamily="34" charset="0"/>
              </a:rPr>
              <a:t> behov KAJT och uppdatera </a:t>
            </a:r>
            <a:r>
              <a:rPr lang="sv-SE" altLang="sv-SE" sz="1400" dirty="0" err="1">
                <a:ea typeface="Calibri" panose="020F0502020204030204" pitchFamily="34" charset="0"/>
              </a:rPr>
              <a:t>Foi</a:t>
            </a:r>
            <a:r>
              <a:rPr lang="sv-SE" altLang="sv-SE" sz="1400" dirty="0">
                <a:ea typeface="Calibri" panose="020F0502020204030204" pitchFamily="34" charset="0"/>
              </a:rPr>
              <a:t> program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 err="1">
                <a:ea typeface="Calibri" panose="020F0502020204030204" pitchFamily="34" charset="0"/>
              </a:rPr>
              <a:t>Foi</a:t>
            </a:r>
            <a:r>
              <a:rPr lang="sv-SE" altLang="sv-SE" sz="1400" dirty="0">
                <a:ea typeface="Calibri" panose="020F0502020204030204" pitchFamily="34" charset="0"/>
              </a:rPr>
              <a:t> ansökan Shift2Rail</a:t>
            </a:r>
          </a:p>
          <a:p>
            <a:pPr marL="1085850" lvl="1" indent="-34290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>
                <a:ea typeface="Calibri" panose="020F0502020204030204" pitchFamily="34" charset="0"/>
              </a:rPr>
              <a:t>Leverans KAJT projektkatalog </a:t>
            </a:r>
            <a:r>
              <a:rPr lang="sv-SE" altLang="sv-SE" sz="1400" dirty="0" smtClean="0">
                <a:ea typeface="Calibri" panose="020F0502020204030204" pitchFamily="34" charset="0"/>
              </a:rPr>
              <a:t>2020</a:t>
            </a:r>
            <a:endParaRPr lang="sv-SE" altLang="sv-SE" sz="1400" dirty="0">
              <a:ea typeface="Calibri" panose="020F0502020204030204" pitchFamily="34" charset="0"/>
            </a:endParaRPr>
          </a:p>
          <a:p>
            <a:pPr marL="1085850" lvl="1" indent="-34290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>
                <a:ea typeface="Calibri" panose="020F0502020204030204" pitchFamily="34" charset="0"/>
              </a:rPr>
              <a:t>Leverans </a:t>
            </a:r>
            <a:r>
              <a:rPr lang="sv-SE" altLang="sv-SE" sz="1400" dirty="0" err="1">
                <a:ea typeface="Calibri" panose="020F0502020204030204" pitchFamily="34" charset="0"/>
              </a:rPr>
              <a:t>Foi</a:t>
            </a:r>
            <a:r>
              <a:rPr lang="sv-SE" altLang="sv-SE" sz="1400" dirty="0">
                <a:ea typeface="Calibri" panose="020F0502020204030204" pitchFamily="34" charset="0"/>
              </a:rPr>
              <a:t> resultat </a:t>
            </a:r>
            <a:r>
              <a:rPr lang="sv-SE" altLang="sv-SE" sz="1400" dirty="0" smtClean="0">
                <a:ea typeface="Calibri" panose="020F0502020204030204" pitchFamily="34" charset="0"/>
              </a:rPr>
              <a:t>2019 </a:t>
            </a:r>
            <a:r>
              <a:rPr lang="sv-SE" altLang="sv-SE" sz="1400" dirty="0">
                <a:ea typeface="Calibri" panose="020F0502020204030204" pitchFamily="34" charset="0"/>
              </a:rPr>
              <a:t>(Årsrapport)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sv-SE" sz="14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1600" dirty="0">
                <a:ea typeface="Calibri" panose="020F0502020204030204" pitchFamily="34" charset="0"/>
              </a:rPr>
              <a:t>Kvartal 2 </a:t>
            </a:r>
            <a:r>
              <a:rPr lang="sv-SE" altLang="sv-SE" sz="1600" b="1" dirty="0">
                <a:ea typeface="Calibri" panose="020F0502020204030204" pitchFamily="34" charset="0"/>
              </a:rPr>
              <a:t>– </a:t>
            </a:r>
            <a:r>
              <a:rPr lang="sv-SE" altLang="sv-SE" sz="1600" b="1" dirty="0" err="1">
                <a:ea typeface="Calibri" panose="020F0502020204030204" pitchFamily="34" charset="0"/>
              </a:rPr>
              <a:t>Foi</a:t>
            </a:r>
            <a:r>
              <a:rPr lang="sv-SE" altLang="sv-SE" sz="1600" b="1" dirty="0">
                <a:ea typeface="Calibri" panose="020F0502020204030204" pitchFamily="34" charset="0"/>
              </a:rPr>
              <a:t> förslag </a:t>
            </a:r>
            <a:r>
              <a:rPr lang="sv-SE" altLang="sv-SE" sz="1600" b="1" dirty="0" err="1">
                <a:ea typeface="Calibri" panose="020F0502020204030204" pitchFamily="34" charset="0"/>
              </a:rPr>
              <a:t>Trv</a:t>
            </a:r>
            <a:r>
              <a:rPr lang="sv-SE" altLang="sv-SE" sz="1600" b="1" dirty="0">
                <a:ea typeface="Calibri" panose="020F0502020204030204" pitchFamily="34" charset="0"/>
              </a:rPr>
              <a:t> projekt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b="1" dirty="0">
                <a:ea typeface="Calibri" panose="020F0502020204030204" pitchFamily="34" charset="0"/>
              </a:rPr>
              <a:t>KAJT dagar </a:t>
            </a:r>
            <a:r>
              <a:rPr lang="sv-SE" altLang="sv-SE" sz="1400" b="1" dirty="0" smtClean="0">
                <a:ea typeface="Calibri" panose="020F0502020204030204" pitchFamily="34" charset="0"/>
              </a:rPr>
              <a:t>Borlänge (</a:t>
            </a:r>
            <a:r>
              <a:rPr lang="sv-SE" altLang="sv-SE" sz="1400" b="1" dirty="0" err="1" smtClean="0">
                <a:ea typeface="Calibri" panose="020F0502020204030204" pitchFamily="34" charset="0"/>
              </a:rPr>
              <a:t>skype</a:t>
            </a:r>
            <a:r>
              <a:rPr lang="sv-SE" altLang="sv-SE" sz="1400" b="1" dirty="0" smtClean="0">
                <a:ea typeface="Calibri" panose="020F0502020204030204" pitchFamily="34" charset="0"/>
              </a:rPr>
              <a:t>)</a:t>
            </a:r>
            <a:endParaRPr lang="sv-SE" altLang="sv-SE" sz="1400" b="1" dirty="0"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>
                <a:ea typeface="Calibri" panose="020F0502020204030204" pitchFamily="34" charset="0"/>
              </a:rPr>
              <a:t>Prioritering och första urval av projektförslag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endParaRPr lang="sv-SE" altLang="sv-SE" sz="14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sv-SE" altLang="sv-SE" sz="1600" dirty="0">
                <a:ea typeface="Calibri" panose="020F0502020204030204" pitchFamily="34" charset="0"/>
              </a:rPr>
              <a:t>Kvartal 3 </a:t>
            </a:r>
            <a:r>
              <a:rPr lang="sv-SE" altLang="sv-SE" sz="1600" b="1" dirty="0" err="1">
                <a:ea typeface="Calibri" panose="020F0502020204030204" pitchFamily="34" charset="0"/>
              </a:rPr>
              <a:t>Foi</a:t>
            </a:r>
            <a:r>
              <a:rPr lang="sv-SE" altLang="sv-SE" sz="1600" b="1" dirty="0">
                <a:ea typeface="Calibri" panose="020F0502020204030204" pitchFamily="34" charset="0"/>
              </a:rPr>
              <a:t> behov S2R (tillämpning, </a:t>
            </a:r>
            <a:r>
              <a:rPr lang="sv-SE" altLang="sv-SE" sz="1600" b="1" dirty="0" err="1">
                <a:ea typeface="Calibri" panose="020F0502020204030204" pitchFamily="34" charset="0"/>
              </a:rPr>
              <a:t>demonstratorer</a:t>
            </a:r>
            <a:r>
              <a:rPr lang="sv-SE" altLang="sv-SE" sz="1600" b="1" dirty="0">
                <a:ea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 err="1">
                <a:ea typeface="Calibri" panose="020F0502020204030204" pitchFamily="34" charset="0"/>
              </a:rPr>
              <a:t>Foi</a:t>
            </a:r>
            <a:r>
              <a:rPr lang="sv-SE" altLang="sv-SE" sz="1400" dirty="0">
                <a:ea typeface="Calibri" panose="020F0502020204030204" pitchFamily="34" charset="0"/>
              </a:rPr>
              <a:t> projekt </a:t>
            </a:r>
            <a:r>
              <a:rPr lang="sv-SE" altLang="sv-SE" sz="1400" dirty="0" smtClean="0">
                <a:ea typeface="Calibri" panose="020F0502020204030204" pitchFamily="34" charset="0"/>
              </a:rPr>
              <a:t>Shift2Rail2 planering</a:t>
            </a:r>
            <a:endParaRPr lang="sv-SE" altLang="sv-SE" sz="1400" dirty="0"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 err="1">
                <a:ea typeface="Calibri" panose="020F0502020204030204" pitchFamily="34" charset="0"/>
              </a:rPr>
              <a:t>Foi</a:t>
            </a:r>
            <a:r>
              <a:rPr lang="sv-SE" altLang="sv-SE" sz="1400" dirty="0">
                <a:ea typeface="Calibri" panose="020F0502020204030204" pitchFamily="34" charset="0"/>
              </a:rPr>
              <a:t> projekt utvärdering portföljer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endParaRPr lang="sv-SE" altLang="sv-SE" sz="14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None/>
            </a:pPr>
            <a:r>
              <a:rPr lang="sv-SE" altLang="sv-SE" sz="1600" dirty="0">
                <a:ea typeface="Calibri" panose="020F0502020204030204" pitchFamily="34" charset="0"/>
              </a:rPr>
              <a:t>Kvartal 4 </a:t>
            </a:r>
            <a:r>
              <a:rPr lang="sv-SE" altLang="sv-SE" sz="1600" b="1" dirty="0" err="1">
                <a:ea typeface="Calibri" panose="020F0502020204030204" pitchFamily="34" charset="0"/>
              </a:rPr>
              <a:t>Foi</a:t>
            </a:r>
            <a:r>
              <a:rPr lang="sv-SE" altLang="sv-SE" sz="1600" b="1" dirty="0">
                <a:ea typeface="Calibri" panose="020F0502020204030204" pitchFamily="34" charset="0"/>
              </a:rPr>
              <a:t> förslag S2R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b="1" dirty="0">
                <a:ea typeface="Calibri" panose="020F0502020204030204" pitchFamily="34" charset="0"/>
              </a:rPr>
              <a:t>KAJT </a:t>
            </a:r>
            <a:r>
              <a:rPr lang="sv-SE" altLang="sv-SE" sz="1400" b="1" dirty="0" smtClean="0">
                <a:ea typeface="Calibri" panose="020F0502020204030204" pitchFamily="34" charset="0"/>
              </a:rPr>
              <a:t>höstseminarium (</a:t>
            </a:r>
            <a:r>
              <a:rPr lang="sv-SE" altLang="sv-SE" sz="1400" b="1" dirty="0" err="1" smtClean="0">
                <a:ea typeface="Calibri" panose="020F0502020204030204" pitchFamily="34" charset="0"/>
              </a:rPr>
              <a:t>skype</a:t>
            </a:r>
            <a:r>
              <a:rPr lang="sv-SE" altLang="sv-SE" sz="1400" b="1" dirty="0" smtClean="0">
                <a:ea typeface="Calibri" panose="020F0502020204030204" pitchFamily="34" charset="0"/>
              </a:rPr>
              <a:t>)</a:t>
            </a:r>
            <a:endParaRPr lang="sv-SE" altLang="sv-SE" sz="1400" b="1" dirty="0"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 err="1">
                <a:ea typeface="Calibri" panose="020F0502020204030204" pitchFamily="34" charset="0"/>
              </a:rPr>
              <a:t>Foi</a:t>
            </a:r>
            <a:r>
              <a:rPr lang="sv-SE" altLang="sv-SE" sz="1400" dirty="0">
                <a:ea typeface="Calibri" panose="020F0502020204030204" pitchFamily="34" charset="0"/>
              </a:rPr>
              <a:t> projekt beslut portföljer inom TRV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 err="1" smtClean="0">
                <a:ea typeface="Calibri" panose="020F0502020204030204" pitchFamily="34" charset="0"/>
              </a:rPr>
              <a:t>Foi</a:t>
            </a:r>
            <a:r>
              <a:rPr lang="sv-SE" altLang="sv-SE" sz="1400" dirty="0" smtClean="0">
                <a:ea typeface="Calibri" panose="020F0502020204030204" pitchFamily="34" charset="0"/>
              </a:rPr>
              <a:t> Shift2Rail resultatkonferens</a:t>
            </a:r>
            <a:endParaRPr lang="sv-SE" altLang="sv-SE" sz="1400" dirty="0">
              <a:ea typeface="Calibri" panose="020F0502020204030204" pitchFamily="34" charset="0"/>
            </a:endParaRPr>
          </a:p>
        </p:txBody>
      </p:sp>
      <p:pic>
        <p:nvPicPr>
          <p:cNvPr id="6" name="Bildobjekt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696" y="5834733"/>
            <a:ext cx="1313336" cy="825202"/>
          </a:xfrm>
          <a:prstGeom prst="rect">
            <a:avLst/>
          </a:prstGeom>
        </p:spPr>
      </p:pic>
      <p:pic>
        <p:nvPicPr>
          <p:cNvPr id="7" name="Bildobjekt 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302" t="15042" r="17458" b="15443"/>
          <a:stretch/>
        </p:blipFill>
        <p:spPr bwMode="auto">
          <a:xfrm rot="1227299">
            <a:off x="8292782" y="2508824"/>
            <a:ext cx="1975004" cy="2438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76798">
            <a:off x="7153321" y="1120350"/>
            <a:ext cx="2718489" cy="191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40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199" y="784132"/>
            <a:ext cx="8229600" cy="1143000"/>
          </a:xfrm>
        </p:spPr>
        <p:txBody>
          <a:bodyPr/>
          <a:lstStyle/>
          <a:p>
            <a:r>
              <a:rPr lang="sv-SE" sz="4000" dirty="0" smtClean="0"/>
              <a:t>Samverkansplattformar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95716" y="1622332"/>
            <a:ext cx="9392324" cy="4178486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endParaRPr lang="en-US" altLang="sv-SE" dirty="0"/>
          </a:p>
          <a:p>
            <a:pPr>
              <a:defRPr/>
            </a:pPr>
            <a:r>
              <a:rPr lang="en-US" altLang="sv-SE" sz="2400" b="1" dirty="0" smtClean="0"/>
              <a:t>Shift2Rail</a:t>
            </a:r>
            <a:r>
              <a:rPr lang="en-US" altLang="sv-SE" sz="2400" dirty="0" smtClean="0"/>
              <a:t> – </a:t>
            </a:r>
            <a:r>
              <a:rPr lang="en-US" altLang="sv-SE" sz="2400" dirty="0" err="1" smtClean="0"/>
              <a:t>järnvägs</a:t>
            </a:r>
            <a:r>
              <a:rPr lang="en-US" altLang="sv-SE" sz="2400" dirty="0" smtClean="0"/>
              <a:t> </a:t>
            </a:r>
            <a:r>
              <a:rPr lang="en-US" altLang="sv-SE" sz="2400" dirty="0" err="1" smtClean="0"/>
              <a:t>Foi</a:t>
            </a:r>
            <a:r>
              <a:rPr lang="en-US" altLang="sv-SE" sz="2400" dirty="0"/>
              <a:t> </a:t>
            </a:r>
            <a:r>
              <a:rPr lang="en-US" altLang="sv-SE" sz="2400" dirty="0" smtClean="0"/>
              <a:t>EU 2016 - 2023, Trafikverket </a:t>
            </a:r>
            <a:r>
              <a:rPr lang="en-US" altLang="sv-SE" sz="2400" dirty="0" err="1" smtClean="0"/>
              <a:t>samordnar</a:t>
            </a:r>
            <a:r>
              <a:rPr lang="en-US" altLang="sv-SE" sz="2400" dirty="0" smtClean="0"/>
              <a:t> </a:t>
            </a:r>
            <a:r>
              <a:rPr lang="en-US" altLang="sv-SE" sz="2400" dirty="0" err="1" smtClean="0"/>
              <a:t>svensk</a:t>
            </a:r>
            <a:r>
              <a:rPr lang="en-US" altLang="sv-SE" sz="2400" dirty="0" smtClean="0"/>
              <a:t> </a:t>
            </a:r>
            <a:r>
              <a:rPr lang="en-US" altLang="sv-SE" sz="2400" dirty="0" err="1" smtClean="0"/>
              <a:t>foi</a:t>
            </a:r>
            <a:r>
              <a:rPr lang="en-US" altLang="sv-SE" sz="2400" dirty="0"/>
              <a:t> </a:t>
            </a:r>
            <a:endParaRPr lang="en-US" altLang="sv-SE" sz="2400" dirty="0" smtClean="0"/>
          </a:p>
          <a:p>
            <a:pPr marL="457200" lvl="1" indent="0">
              <a:buNone/>
              <a:defRPr/>
            </a:pPr>
            <a:endParaRPr lang="en-US" altLang="sv-SE" b="1" dirty="0" smtClean="0"/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altLang="sv-SE" sz="2400" b="1" dirty="0"/>
              <a:t>TTT </a:t>
            </a:r>
            <a:r>
              <a:rPr lang="en-US" altLang="sv-SE" sz="2400" dirty="0"/>
              <a:t>– program </a:t>
            </a:r>
            <a:r>
              <a:rPr lang="en-US" altLang="sv-SE" sz="2400" dirty="0" err="1"/>
              <a:t>ökad</a:t>
            </a:r>
            <a:r>
              <a:rPr lang="en-US" altLang="sv-SE" sz="2400" dirty="0"/>
              <a:t> </a:t>
            </a:r>
            <a:r>
              <a:rPr lang="en-US" altLang="sv-SE" sz="2400" dirty="0" err="1" smtClean="0"/>
              <a:t>punktlighet</a:t>
            </a:r>
            <a:endParaRPr lang="en-US" altLang="sv-SE" dirty="0"/>
          </a:p>
          <a:p>
            <a:pPr marL="342900" lvl="1" indent="-342900">
              <a:buFont typeface="Arial" charset="0"/>
              <a:buChar char="•"/>
              <a:defRPr/>
            </a:pPr>
            <a:endParaRPr lang="en-US" altLang="sv-SE" sz="2400" b="1" dirty="0"/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altLang="sv-SE" sz="2400" b="1" dirty="0"/>
              <a:t>JBS – </a:t>
            </a:r>
            <a:r>
              <a:rPr lang="en-US" altLang="sv-SE" sz="2400" dirty="0" err="1"/>
              <a:t>s</a:t>
            </a:r>
            <a:r>
              <a:rPr lang="en-US" altLang="sv-SE" sz="2400" dirty="0" err="1" smtClean="0"/>
              <a:t>amverkansplattform</a:t>
            </a:r>
            <a:r>
              <a:rPr lang="en-US" altLang="sv-SE" sz="2400" dirty="0" smtClean="0"/>
              <a:t> för </a:t>
            </a:r>
            <a:r>
              <a:rPr lang="en-US" altLang="sv-SE" sz="2400" dirty="0" err="1" smtClean="0"/>
              <a:t>svensk</a:t>
            </a:r>
            <a:r>
              <a:rPr lang="en-US" altLang="sv-SE" sz="2400" dirty="0" smtClean="0"/>
              <a:t> Järnväg</a:t>
            </a:r>
          </a:p>
          <a:p>
            <a:pPr marL="573300" lvl="2" indent="-342900">
              <a:buFont typeface="Arial" charset="0"/>
              <a:buChar char="•"/>
              <a:defRPr/>
            </a:pPr>
            <a:r>
              <a:rPr lang="en-US" altLang="sv-SE" sz="2400" dirty="0" err="1" smtClean="0"/>
              <a:t>Ett</a:t>
            </a:r>
            <a:r>
              <a:rPr lang="en-US" altLang="sv-SE" sz="2400" dirty="0" smtClean="0"/>
              <a:t> </a:t>
            </a:r>
            <a:r>
              <a:rPr lang="en-US" altLang="sv-SE" sz="2400" dirty="0" err="1" smtClean="0"/>
              <a:t>arbete</a:t>
            </a:r>
            <a:r>
              <a:rPr lang="en-US" altLang="sv-SE" sz="2400" dirty="0" smtClean="0"/>
              <a:t> </a:t>
            </a:r>
            <a:r>
              <a:rPr lang="en-US" altLang="sv-SE" sz="2400" dirty="0" err="1" smtClean="0"/>
              <a:t>pågår</a:t>
            </a:r>
            <a:r>
              <a:rPr lang="en-US" altLang="sv-SE" sz="2400" dirty="0" smtClean="0"/>
              <a:t> om </a:t>
            </a:r>
            <a:r>
              <a:rPr lang="en-US" altLang="sv-SE" sz="2400" dirty="0" err="1" smtClean="0"/>
              <a:t>svensk</a:t>
            </a:r>
            <a:r>
              <a:rPr lang="en-US" altLang="sv-SE" sz="2400" dirty="0" smtClean="0"/>
              <a:t> </a:t>
            </a:r>
            <a:r>
              <a:rPr lang="en-US" altLang="sv-SE" sz="2400" dirty="0" err="1" smtClean="0"/>
              <a:t>järnvägsfoi</a:t>
            </a:r>
            <a:r>
              <a:rPr lang="en-US" altLang="sv-SE" sz="2400" dirty="0" smtClean="0"/>
              <a:t> 2021 – 2028/2030 – Trafikverket </a:t>
            </a:r>
            <a:r>
              <a:rPr lang="en-US" altLang="sv-SE" sz="2400" dirty="0" err="1" smtClean="0"/>
              <a:t>har</a:t>
            </a:r>
            <a:r>
              <a:rPr lang="en-US" altLang="sv-SE" sz="2400" dirty="0" smtClean="0"/>
              <a:t> </a:t>
            </a:r>
            <a:r>
              <a:rPr lang="en-US" altLang="sv-SE" sz="2400" dirty="0" err="1" smtClean="0"/>
              <a:t>uppdraget</a:t>
            </a:r>
            <a:endParaRPr lang="en-US" altLang="sv-SE" sz="2400" dirty="0" smtClean="0"/>
          </a:p>
          <a:p>
            <a:pPr marL="573300" lvl="2" indent="-342900">
              <a:buFont typeface="Arial" charset="0"/>
              <a:buChar char="•"/>
              <a:defRPr/>
            </a:pPr>
            <a:endParaRPr lang="en-US" altLang="sv-SE" sz="2400" dirty="0"/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altLang="sv-SE" sz="2400" b="1" dirty="0"/>
              <a:t> Shift2Rail 2 (Transforming Rail</a:t>
            </a:r>
            <a:r>
              <a:rPr lang="en-US" altLang="sv-SE" sz="2400" b="1" dirty="0" smtClean="0"/>
              <a:t>) - </a:t>
            </a:r>
            <a:r>
              <a:rPr lang="en-US" altLang="sv-SE" sz="2400" dirty="0" err="1" smtClean="0"/>
              <a:t>järnvägs</a:t>
            </a:r>
            <a:r>
              <a:rPr lang="en-US" altLang="sv-SE" sz="2400" dirty="0" smtClean="0"/>
              <a:t> </a:t>
            </a:r>
            <a:r>
              <a:rPr lang="en-US" altLang="sv-SE" sz="2400" dirty="0" err="1" smtClean="0"/>
              <a:t>Foi</a:t>
            </a:r>
            <a:r>
              <a:rPr lang="en-US" altLang="sv-SE" sz="2400" dirty="0" smtClean="0"/>
              <a:t> EU 2021 – 2028/2030, </a:t>
            </a:r>
            <a:r>
              <a:rPr lang="en-US" altLang="sv-SE" sz="2400" dirty="0" err="1" smtClean="0"/>
              <a:t>arbete</a:t>
            </a:r>
            <a:r>
              <a:rPr lang="en-US" altLang="sv-SE" sz="2400" dirty="0" smtClean="0"/>
              <a:t> </a:t>
            </a:r>
            <a:r>
              <a:rPr lang="en-US" altLang="sv-SE" sz="2400" dirty="0" err="1" smtClean="0"/>
              <a:t>pågår</a:t>
            </a:r>
            <a:r>
              <a:rPr lang="en-US" altLang="sv-SE" sz="2400" dirty="0" smtClean="0"/>
              <a:t> med </a:t>
            </a:r>
            <a:r>
              <a:rPr lang="en-US" altLang="sv-SE" sz="2400" dirty="0" err="1" smtClean="0"/>
              <a:t>att</a:t>
            </a:r>
            <a:r>
              <a:rPr lang="en-US" altLang="sv-SE" sz="2400" dirty="0" smtClean="0"/>
              <a:t> </a:t>
            </a:r>
            <a:r>
              <a:rPr lang="en-US" altLang="sv-SE" sz="2400" dirty="0" err="1" smtClean="0"/>
              <a:t>sätta</a:t>
            </a:r>
            <a:r>
              <a:rPr lang="en-US" altLang="sv-SE" sz="2400" dirty="0" smtClean="0"/>
              <a:t> </a:t>
            </a:r>
            <a:r>
              <a:rPr lang="en-US" altLang="sv-SE" sz="2400" dirty="0" err="1" smtClean="0"/>
              <a:t>upp</a:t>
            </a:r>
            <a:r>
              <a:rPr lang="en-US" altLang="sv-SE" sz="2400" dirty="0" smtClean="0"/>
              <a:t> </a:t>
            </a:r>
            <a:r>
              <a:rPr lang="en-US" altLang="sv-SE" sz="2400" dirty="0" err="1" smtClean="0"/>
              <a:t>programmet</a:t>
            </a:r>
            <a:endParaRPr lang="en-US" altLang="sv-SE" sz="2400" dirty="0"/>
          </a:p>
        </p:txBody>
      </p:sp>
    </p:spTree>
    <p:extLst>
      <p:ext uri="{BB962C8B-B14F-4D97-AF65-F5344CB8AC3E}">
        <p14:creationId xmlns:p14="http://schemas.microsoft.com/office/powerpoint/2010/main" val="33229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1091" y="273686"/>
            <a:ext cx="11276919" cy="1228544"/>
          </a:xfrm>
        </p:spPr>
        <p:txBody>
          <a:bodyPr>
            <a:normAutofit/>
          </a:bodyPr>
          <a:lstStyle/>
          <a:p>
            <a:r>
              <a:rPr lang="sv-SE" sz="4000" dirty="0" smtClean="0"/>
              <a:t>KAJT 2020 september, 25 projekt (5 KAJT relaterade) </a:t>
            </a:r>
            <a:endParaRPr lang="sv-SE" sz="40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87" y="1218184"/>
            <a:ext cx="8855256" cy="554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Foi</a:t>
            </a:r>
            <a:r>
              <a:rPr lang="sv-SE" dirty="0" smtClean="0"/>
              <a:t> områden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4063" y="1430564"/>
            <a:ext cx="11689080" cy="4351338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/>
              <a:t>Beslutsstöd			4 </a:t>
            </a:r>
            <a:r>
              <a:rPr lang="sv-SE" dirty="0" err="1" smtClean="0"/>
              <a:t>st</a:t>
            </a:r>
            <a:r>
              <a:rPr lang="sv-SE" dirty="0" smtClean="0"/>
              <a:t>		FR8Rail 2,Demonstrator tågledning Martin o Birgitta</a:t>
            </a:r>
          </a:p>
          <a:p>
            <a:r>
              <a:rPr lang="sv-SE" dirty="0" smtClean="0"/>
              <a:t>Operativ trafikstyrning	6 </a:t>
            </a:r>
            <a:r>
              <a:rPr lang="sv-SE" dirty="0" err="1" smtClean="0"/>
              <a:t>st</a:t>
            </a:r>
            <a:endParaRPr lang="sv-SE" dirty="0" smtClean="0"/>
          </a:p>
          <a:p>
            <a:r>
              <a:rPr lang="sv-SE" dirty="0" smtClean="0"/>
              <a:t>Tågplanering			4 </a:t>
            </a:r>
            <a:r>
              <a:rPr lang="sv-SE" dirty="0" err="1" smtClean="0"/>
              <a:t>st</a:t>
            </a:r>
            <a:r>
              <a:rPr lang="sv-SE" dirty="0" smtClean="0"/>
              <a:t>		TTK Sara</a:t>
            </a:r>
          </a:p>
          <a:p>
            <a:endParaRPr lang="sv-SE" dirty="0"/>
          </a:p>
          <a:p>
            <a:r>
              <a:rPr lang="sv-SE" dirty="0" smtClean="0"/>
              <a:t>Underhåll och tågplan		4 </a:t>
            </a:r>
            <a:r>
              <a:rPr lang="sv-SE" dirty="0" err="1" smtClean="0"/>
              <a:t>st</a:t>
            </a:r>
            <a:r>
              <a:rPr lang="sv-SE" dirty="0" smtClean="0"/>
              <a:t>		UHF Utformning av servicefönster Tomas	</a:t>
            </a:r>
          </a:p>
          <a:p>
            <a:endParaRPr lang="sv-SE" dirty="0"/>
          </a:p>
          <a:p>
            <a:r>
              <a:rPr lang="sv-SE" dirty="0" smtClean="0"/>
              <a:t>ERTMS			3 </a:t>
            </a:r>
            <a:r>
              <a:rPr lang="sv-SE" dirty="0" err="1" smtClean="0"/>
              <a:t>st</a:t>
            </a:r>
            <a:r>
              <a:rPr lang="sv-SE" dirty="0" smtClean="0"/>
              <a:t>		Tester Niklas</a:t>
            </a:r>
          </a:p>
          <a:p>
            <a:endParaRPr lang="sv-SE" dirty="0"/>
          </a:p>
          <a:p>
            <a:r>
              <a:rPr lang="sv-SE" dirty="0" smtClean="0"/>
              <a:t>Styrning av Godstrafik		4 </a:t>
            </a:r>
            <a:r>
              <a:rPr lang="sv-SE" dirty="0" err="1" smtClean="0"/>
              <a:t>st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Strategiska frågor och effekter		2 </a:t>
            </a:r>
            <a:r>
              <a:rPr lang="sv-SE" dirty="0" err="1" smtClean="0"/>
              <a:t>st</a:t>
            </a:r>
            <a:endParaRPr lang="sv-SE" dirty="0" smtClean="0"/>
          </a:p>
          <a:p>
            <a:r>
              <a:rPr lang="sv-SE" dirty="0" smtClean="0"/>
              <a:t>Punktlighet				3 </a:t>
            </a:r>
            <a:r>
              <a:rPr lang="sv-SE" dirty="0" err="1" smtClean="0"/>
              <a:t>st</a:t>
            </a:r>
            <a:r>
              <a:rPr lang="sv-SE" dirty="0" smtClean="0"/>
              <a:t>	</a:t>
            </a:r>
            <a:r>
              <a:rPr lang="sv-SE" dirty="0" err="1" smtClean="0"/>
              <a:t>Nypunkt</a:t>
            </a:r>
            <a:r>
              <a:rPr lang="sv-SE" dirty="0" smtClean="0"/>
              <a:t> 2.0 Ida (Indikatorer – </a:t>
            </a:r>
            <a:r>
              <a:rPr lang="sv-SE" dirty="0" err="1" smtClean="0"/>
              <a:t>dataanalytics</a:t>
            </a:r>
            <a:r>
              <a:rPr lang="sv-SE" dirty="0" smtClean="0"/>
              <a:t>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21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74" y="858416"/>
            <a:ext cx="9141926" cy="5142334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830286" y="3851526"/>
            <a:ext cx="7837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</a:rPr>
              <a:t>KAJT Shift2Rail gods</a:t>
            </a:r>
          </a:p>
          <a:p>
            <a:endParaRPr lang="sv-S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BE482BF7-60C6-4C91-8161-795FAB4CA51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datum_x0020_NY xmlns="Trafikverket">2019-11-27T23:00:00+00:00</Dokumentdatum_x0020_NY>
    <Skapat_x0020_av_x0020_NY xmlns="Trafikverket">Johanna Larsson, Kmik </Skapat_x0020_av_x0020_NY>
    <TRVversionNY xmlns="Trafikverket">0.1</TRVversionNY>
    <TaxCatchAll xmlns="c45528f8-e147-4db9-8f80-01cdb0198b5d">
      <Value>28</Value>
    </TaxCatchAll>
    <TrvUploadedDocumentTypeTaxHTField0 xmlns="c45528f8-e147-4db9-8f80-01cdb0198b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UploadedDocumentTypeTaxHTField0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Uppladdat arbetsrumsdokument" ma:contentTypeID="0x0101002EE44F411E754ABAB6EB27FC7D8442BF00FBDC29B7F7B140FA848AB6ABEF7636D90043920A48142FBC49A6DAEEC3778394CB" ma:contentTypeVersion="4" ma:contentTypeDescription="Skapa ett nytt dokument." ma:contentTypeScope="" ma:versionID="ef5651b2071cd2bd33324db6020bc46d">
  <xsd:schema xmlns:xsd="http://www.w3.org/2001/XMLSchema" xmlns:xs="http://www.w3.org/2001/XMLSchema" xmlns:p="http://schemas.microsoft.com/office/2006/metadata/properties" xmlns:ns1="Trafikverket" xmlns:ns3="c45528f8-e147-4db9-8f80-01cdb0198b5d" targetNamespace="http://schemas.microsoft.com/office/2006/metadata/properties" ma:root="true" ma:fieldsID="b217b9e78579dddb735a7e91526d7f52" ns1:_="" ns3:_="">
    <xsd:import namespace="Trafikverket"/>
    <xsd:import namespace="c45528f8-e147-4db9-8f80-01cdb0198b5d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UploadedDocumentTypeTaxHTField0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528f8-e147-4db9-8f80-01cdb0198b5d" elementFormDefault="qualified">
    <xsd:import namespace="http://schemas.microsoft.com/office/2006/documentManagement/types"/>
    <xsd:import namespace="http://schemas.microsoft.com/office/infopath/2007/PartnerControls"/>
    <xsd:element name="TrvUploadedDocumentTypeTaxHTField0" ma:index="13" ma:taxonomy="true" ma:internalName="TrvUploadedDocumentTypeTaxHTField0" ma:taxonomyFieldName="TrvUploadedDocumentType" ma:displayName="Dokumenttyp för uppladdade dokument" ma:readOnly="false" ma:fieldId="{eb96df49-af7b-4885-ae87-85b965eb0ad2}" ma:sspId="186cccb1-9fab-4187-b54f-d2fc3705fc8a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58a8e8dd-653d-4edd-a51c-6189450dcd71}" ma:internalName="TaxCatchAll" ma:showField="CatchAllData" ma:web="c45528f8-e147-4db9-8f80-01cdb0198b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58a8e8dd-653d-4edd-a51c-6189450dcd71}" ma:internalName="TaxCatchAllLabel" ma:readOnly="true" ma:showField="CatchAllDataLabel" ma:web="c45528f8-e147-4db9-8f80-01cdb0198b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CE0656-60AD-4CD0-9CD0-E56517BDE7B1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D1D973A0-9E2A-4434-8EE5-0A5813B638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5A7E24-7E65-4BFB-9B4B-D7D5760A1E76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Trafikverket"/>
    <ds:schemaRef ds:uri="c45528f8-e147-4db9-8f80-01cdb0198b5d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7C1A48C-CCDC-4666-8F85-C901F1550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c45528f8-e147-4db9-8f80-01cdb0198b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95968</TotalTime>
  <Words>783</Words>
  <Application>Microsoft Office PowerPoint</Application>
  <PresentationFormat>Bredbild</PresentationFormat>
  <Paragraphs>125</Paragraphs>
  <Slides>17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Rubrik med logga, titel, datum och sidnr</vt:lpstr>
      <vt:lpstr>KAJT, Foi samverkan och Shift2Rail 2  KAJT Höstseminarium 2020-11-25</vt:lpstr>
      <vt:lpstr>PowerPoint-presentation</vt:lpstr>
      <vt:lpstr>PowerPoint-presentation</vt:lpstr>
      <vt:lpstr>KAJT – Branschprogram Kapacitet i järnvägstrafiken</vt:lpstr>
      <vt:lpstr>KAJT - årsklocka </vt:lpstr>
      <vt:lpstr>Samverkansplattformar</vt:lpstr>
      <vt:lpstr>KAJT 2020 september, 25 projekt (5 KAJT relaterade) </vt:lpstr>
      <vt:lpstr>Foi områden</vt:lpstr>
      <vt:lpstr>PowerPoint-presentation</vt:lpstr>
      <vt:lpstr>Resultat Shift2Rail, Gods och Kapacitet (Vo Planering) – (2016 – 2022)</vt:lpstr>
      <vt:lpstr>PowerPoint-presentation</vt:lpstr>
      <vt:lpstr>Forskning och forskningsresultat KAJT  och Shift2Rail Gods</vt:lpstr>
      <vt:lpstr>PowerPoint-presentation</vt:lpstr>
      <vt:lpstr>Shift2Rail 2 (Europe Rail)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apt_informationamaterial_december_2019</dc:title>
  <dc:creator>Jerker Belvert</dc:creator>
  <cp:lastModifiedBy>Wahlborg Magnus, PLek</cp:lastModifiedBy>
  <cp:revision>594</cp:revision>
  <cp:lastPrinted>2019-03-13T07:17:17Z</cp:lastPrinted>
  <dcterms:created xsi:type="dcterms:W3CDTF">2018-10-29T08:45:46Z</dcterms:created>
  <dcterms:modified xsi:type="dcterms:W3CDTF">2020-11-24T06:48:11Z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0x0101002EE44F411E754ABAB6EB27FC7D8442BF00FBDC29B7F7B140FA848AB6ABEF7636D90043920A48142FBC49A6DAEEC3778394CB</vt:lpwstr>
  </property>
  <property fmtid="{D5CDD505-2E9C-101B-9397-08002B2CF9AE}" pid="3" name="TrvUploadedDocumentType">
    <vt:lpwstr>28;#ARBETSMATERIAL|a2894791-a90f-4fd8-bd38-5426c743cb42</vt:lpwstr>
  </property>
  <property fmtid="{D5CDD505-2E9C-101B-9397-08002B2CF9AE}" pid="4" name="TrvDocumentType">
    <vt:lpwstr>28;#ARBETSMATERIAL|a2894791-a90f-4fd8-bd38-5426c743cb42</vt:lpwstr>
  </property>
  <property fmtid="{D5CDD505-2E9C-101B-9397-08002B2CF9AE}" pid="5" name="TrvDocumentTypeTaxHTField0">
    <vt:lpwstr>ARBETSMATERIAL|a2894791-a90f-4fd8-bd38-5426c743cb42</vt:lpwstr>
  </property>
</Properties>
</file>