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5"/>
    <p:sldMasterId id="2147483648" r:id="rId6"/>
    <p:sldMasterId id="2147483657" r:id="rId7"/>
  </p:sldMasterIdLst>
  <p:notesMasterIdLst>
    <p:notesMasterId r:id="rId21"/>
  </p:notesMasterIdLst>
  <p:handoutMasterIdLst>
    <p:handoutMasterId r:id="rId22"/>
  </p:handoutMasterIdLst>
  <p:sldIdLst>
    <p:sldId id="300" r:id="rId8"/>
    <p:sldId id="301" r:id="rId9"/>
    <p:sldId id="311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07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42" userDrawn="1">
          <p15:clr>
            <a:srgbClr val="A4A3A4"/>
          </p15:clr>
        </p15:guide>
        <p15:guide id="2" orient="horz" pos="799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611"/>
    <a:srgbClr val="D80611"/>
    <a:srgbClr val="D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0000" autoAdjust="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>
        <p:guide pos="7242"/>
        <p:guide orient="horz" pos="799"/>
        <p:guide orient="horz" pos="3884"/>
        <p:guide orient="horz" pos="2160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2020-11-13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2020-11-13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fld id="{CDA0CFC9-78DB-46E9-B468-5AA09FB5530E}" type="datetime1">
              <a:rPr lang="sv-SE" smtClean="0"/>
              <a:t>2020-11-13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spc="0"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fld id="{EE63369E-39A2-41C8-81AE-1B20A9889442}" type="datetime1">
              <a:rPr lang="sv-SE" smtClean="0"/>
              <a:t>2020-11-13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586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röd bakgrund">
    <p:bg>
      <p:bgPr>
        <a:solidFill>
          <a:srgbClr val="D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Skriv text här</a:t>
            </a:r>
            <a:endParaRPr lang="en-US" dirty="0" smtClean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0420032-B0F7-46EA-B33A-A03A6DEF0F88}" type="datetime1">
              <a:rPr lang="sv-SE" smtClean="0"/>
              <a:t>2020-11-13</a:t>
            </a:fld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9222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Skriv text här</a:t>
            </a:r>
            <a:endParaRPr lang="en-US" dirty="0" smtClean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C5AA6B3-D84E-4446-848E-92B4E3C61AE5}" type="datetime1">
              <a:rPr lang="sv-SE" smtClean="0"/>
              <a:t>2020-11-13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4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728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1990014-7665-44B2-BA55-0530824C86EC}" type="datetime1">
              <a:rPr lang="sv-SE" smtClean="0"/>
              <a:t>2020-11-13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252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sv-SE" dirty="0"/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30B102F-9E1E-47DF-AE0B-C8AB52448389}" type="datetime1">
              <a:rPr lang="sv-SE" smtClean="0"/>
              <a:t>2020-11-13</a:t>
            </a:fld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1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103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4800" y="1270800"/>
            <a:ext cx="10800000" cy="900000"/>
          </a:xfrm>
          <a:prstGeom prst="rect">
            <a:avLst/>
          </a:prstGeom>
        </p:spPr>
        <p:txBody>
          <a:bodyPr anchor="ctr"/>
          <a:lstStyle>
            <a:lvl1pPr algn="l">
              <a:defRPr sz="400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529000"/>
            <a:ext cx="8607600" cy="306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D1535D5-AE04-4749-A897-879655957BCC}" type="datetime1">
              <a:rPr lang="sv-SE" smtClean="0"/>
              <a:t>2020-11-13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1162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284970"/>
            <a:ext cx="10800000" cy="180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2400" spc="0" baseline="0"/>
            </a:lvl1pPr>
            <a:lvl2pPr marL="575100" indent="-342900">
              <a:buFont typeface="+mj-lt"/>
              <a:buAutoNum type="arabicPeriod"/>
              <a:defRPr/>
            </a:lvl2pPr>
            <a:lvl3pPr marL="805500" indent="-342900">
              <a:buFont typeface="+mj-lt"/>
              <a:buAutoNum type="arabicPeriod"/>
              <a:defRPr/>
            </a:lvl3pPr>
            <a:lvl4pPr marL="1035900" indent="-342900">
              <a:buFont typeface="+mj-lt"/>
              <a:buAutoNum type="arabicPeriod"/>
              <a:defRPr/>
            </a:lvl4pPr>
            <a:lvl5pPr marL="1230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fld id="{393A76B0-72FB-4087-A425-F6CD9F121853}" type="datetime1">
              <a:rPr lang="sv-SE" smtClean="0"/>
              <a:t>2020-11-13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0" y="5529600"/>
            <a:ext cx="27396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Plats för EU-logotyp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93110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fld id="{0ABEB6BA-3D71-4210-AE95-30334753008F}" type="datetime1">
              <a:rPr lang="sv-SE" smtClean="0"/>
              <a:t>2020-11-13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92063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fld id="{76D37E2F-FD54-418B-9BDC-7DFA1A87A844}" type="datetime1">
              <a:rPr lang="sv-SE" smtClean="0"/>
              <a:t>2020-11-13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10606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70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effectLst>
            <a:reflection stA="45000" endPos="1000" dist="50800" dir="5400000" sy="-100000" algn="bl" rotWithShape="0"/>
          </a:effectLst>
        </p:spPr>
      </p:pic>
      <p:sp>
        <p:nvSpPr>
          <p:cNvPr id="6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4125374-8604-4D63-BDBF-0C877CB55C5A}" type="datetime1">
              <a:rPr lang="sv-SE" smtClean="0"/>
              <a:t>2020-11-13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8" r:id="rId4"/>
    <p:sldLayoutId id="2147483672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438" userDrawn="1">
          <p15:clr>
            <a:srgbClr val="F26B43"/>
          </p15:clr>
        </p15:guide>
        <p15:guide id="9" pos="7242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713619E-6E30-4E9F-81A3-CF41B8A59ED3}" type="datetime1">
              <a:rPr lang="sv-SE" smtClean="0"/>
              <a:t>2020-11-13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742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5" pos="438" userDrawn="1">
          <p15:clr>
            <a:srgbClr val="F26B43"/>
          </p15:clr>
        </p15:guide>
        <p15:guide id="16" pos="7242" userDrawn="1">
          <p15:clr>
            <a:srgbClr val="F26B43"/>
          </p15:clr>
        </p15:guide>
        <p15:guide id="17" orient="horz" pos="3884" userDrawn="1">
          <p15:clr>
            <a:srgbClr val="F26B43"/>
          </p15:clr>
        </p15:guide>
        <p15:guide id="18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60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E9C540-6B54-4A0F-9EB9-8EC2155D7AF3}" type="datetime1">
              <a:rPr lang="sv-SE" smtClean="0"/>
              <a:t>2020-11-13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10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08" y="1270800"/>
            <a:ext cx="9457200" cy="51423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3654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CDD293-4FC6-402B-936F-50CAFBC54E41}" type="datetime1">
              <a:rPr lang="sv-SE" smtClean="0"/>
              <a:t>2020-11-13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11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08" y="1270799"/>
            <a:ext cx="9457200" cy="51325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9587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A1FCD31-5A14-4D8F-A4EE-143BE8DE18A5}" type="datetime1">
              <a:rPr lang="sv-SE" smtClean="0"/>
              <a:t>2020-11-13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12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807" y="959903"/>
            <a:ext cx="2280124" cy="287143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628" y="5520529"/>
            <a:ext cx="2590234" cy="980304"/>
          </a:xfrm>
          <a:prstGeom prst="rect">
            <a:avLst/>
          </a:prstGeom>
        </p:spPr>
      </p:pic>
      <p:pic>
        <p:nvPicPr>
          <p:cNvPr id="11" name="Grafik 1074"/>
          <p:cNvPicPr/>
          <p:nvPr/>
        </p:nvPicPr>
        <p:blipFill>
          <a:blip r:embed="rId4"/>
          <a:stretch>
            <a:fillRect/>
          </a:stretch>
        </p:blipFill>
        <p:spPr>
          <a:xfrm>
            <a:off x="8603807" y="3886200"/>
            <a:ext cx="2280124" cy="2614633"/>
          </a:xfrm>
          <a:prstGeom prst="rect">
            <a:avLst/>
          </a:prstGeom>
        </p:spPr>
      </p:pic>
      <p:pic>
        <p:nvPicPr>
          <p:cNvPr id="12" name="Grafik 72"/>
          <p:cNvPicPr/>
          <p:nvPr/>
        </p:nvPicPr>
        <p:blipFill>
          <a:blip r:embed="rId5"/>
          <a:stretch>
            <a:fillRect/>
          </a:stretch>
        </p:blipFill>
        <p:spPr>
          <a:xfrm>
            <a:off x="784799" y="959903"/>
            <a:ext cx="7461891" cy="41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54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C92585-7AD4-44EC-A0C0-9EBA77A386B4}" type="datetime1">
              <a:rPr lang="sv-SE" smtClean="0"/>
              <a:t>2020-11-13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843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Järnvägssimulator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Verklighetstrogen simulering som stöd till planering, test och utbildning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2C5EFD7-C659-4B8C-AE2B-15C0BD7AD195}" type="datetime1">
              <a:rPr lang="sv-SE" smtClean="0"/>
              <a:t>2020-11-13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121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järnvägssimulatorn?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Digital representation av </a:t>
            </a:r>
            <a:r>
              <a:rPr lang="sv-SE" dirty="0" smtClean="0"/>
              <a:t>svensk järnvägsanläggning</a:t>
            </a:r>
            <a:endParaRPr lang="sv-SE" dirty="0"/>
          </a:p>
          <a:p>
            <a:r>
              <a:rPr lang="sv-SE" dirty="0"/>
              <a:t>Simulerar ställverk på individnivå</a:t>
            </a:r>
          </a:p>
          <a:p>
            <a:r>
              <a:rPr lang="sv-SE" dirty="0"/>
              <a:t>Anslutning mot godtyckligt tågledningssystem</a:t>
            </a:r>
          </a:p>
          <a:p>
            <a:r>
              <a:rPr lang="sv-SE" dirty="0"/>
              <a:t>Realistisk fordonssimulering</a:t>
            </a:r>
          </a:p>
          <a:p>
            <a:r>
              <a:rPr lang="sv-SE" dirty="0"/>
              <a:t>Restriktioner för hastighet, bromsverkan &amp; dragkraft</a:t>
            </a:r>
          </a:p>
          <a:p>
            <a:r>
              <a:rPr lang="sv-SE" dirty="0" smtClean="0"/>
              <a:t>Tidtabeller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B07C31-298B-4047-BEBD-4EE08841EB35}" type="datetime1">
              <a:rPr lang="sv-SE" smtClean="0"/>
              <a:t>2020-11-13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872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Ställverkssimulering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Reläställverk</a:t>
            </a:r>
          </a:p>
          <a:p>
            <a:pPr lvl="1"/>
            <a:r>
              <a:rPr lang="sv-SE" dirty="0" smtClean="0"/>
              <a:t>59, 65, CST</a:t>
            </a:r>
          </a:p>
          <a:p>
            <a:r>
              <a:rPr lang="sv-SE" dirty="0" smtClean="0"/>
              <a:t>Datorställverk</a:t>
            </a:r>
          </a:p>
          <a:p>
            <a:pPr lvl="1"/>
            <a:r>
              <a:rPr lang="sv-SE" dirty="0" smtClean="0"/>
              <a:t>85, 95, M11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Varje enskilt ställverk kan individanpassas för att efterlikna verkligheten.</a:t>
            </a:r>
          </a:p>
          <a:p>
            <a:pPr marL="0" indent="0">
              <a:buNone/>
            </a:pPr>
            <a:r>
              <a:rPr lang="sv-SE" dirty="0" smtClean="0"/>
              <a:t>Trafikverket ansvarar själva för konfigureringen av ställverk.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655597-7962-4B48-AA20-94A95B38A687}" type="datetime1">
              <a:rPr lang="sv-SE" smtClean="0"/>
              <a:t>2020-11-13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381" y="2528999"/>
            <a:ext cx="2040001" cy="30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6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Fordonssimulering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Möjligt att simulera:</a:t>
            </a:r>
          </a:p>
          <a:p>
            <a:pPr lvl="1"/>
            <a:r>
              <a:rPr lang="sv-SE" dirty="0" smtClean="0"/>
              <a:t>Lok, vagnar, motorvagnar, arbetsfordon</a:t>
            </a:r>
          </a:p>
          <a:p>
            <a:pPr lvl="1"/>
            <a:r>
              <a:rPr lang="sv-SE" dirty="0"/>
              <a:t>Accelerationsförmåga, luft- &amp; </a:t>
            </a:r>
            <a:r>
              <a:rPr lang="sv-SE" dirty="0" smtClean="0"/>
              <a:t>rullmotstånd</a:t>
            </a:r>
          </a:p>
          <a:p>
            <a:r>
              <a:rPr lang="sv-SE" dirty="0" smtClean="0"/>
              <a:t>Verktyg för att skapa fordonssammansättningar</a:t>
            </a: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Simulering av förare</a:t>
            </a:r>
          </a:p>
          <a:p>
            <a:pPr lvl="1"/>
            <a:r>
              <a:rPr lang="sv-SE" dirty="0" smtClean="0"/>
              <a:t>Reaktionstid</a:t>
            </a:r>
          </a:p>
          <a:p>
            <a:pPr lvl="1"/>
            <a:r>
              <a:rPr lang="sv-SE" dirty="0" err="1" smtClean="0"/>
              <a:t>Körstil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F9296F0-A796-4FCF-A895-9DF0A31FFDF4}" type="datetime1">
              <a:rPr lang="sv-SE" smtClean="0"/>
              <a:t>2020-11-13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110" y="2529000"/>
            <a:ext cx="2396281" cy="30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001" y="4217281"/>
            <a:ext cx="210939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6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Tidtabellssimulering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694800" y="2529000"/>
            <a:ext cx="7152797" cy="3060000"/>
          </a:xfrm>
        </p:spPr>
        <p:txBody>
          <a:bodyPr/>
          <a:lstStyle/>
          <a:p>
            <a:r>
              <a:rPr lang="sv-SE" dirty="0" smtClean="0"/>
              <a:t>Verkliga tidtabeller kan importeras</a:t>
            </a:r>
          </a:p>
          <a:p>
            <a:pPr lvl="1"/>
            <a:r>
              <a:rPr lang="sv-SE" dirty="0" smtClean="0"/>
              <a:t>Från enskild tidtabell till en hel tågplan</a:t>
            </a:r>
          </a:p>
          <a:p>
            <a:pPr lvl="1"/>
            <a:endParaRPr lang="sv-SE" dirty="0"/>
          </a:p>
          <a:p>
            <a:r>
              <a:rPr lang="sv-SE" dirty="0" smtClean="0"/>
              <a:t>Verktyg för att skapa eller redigera tidtabeller</a:t>
            </a:r>
          </a:p>
          <a:p>
            <a:pPr lvl="1"/>
            <a:r>
              <a:rPr lang="sv-SE" dirty="0" smtClean="0"/>
              <a:t>Möjlighet att skapa fiktiva tidtabeller</a:t>
            </a:r>
          </a:p>
          <a:p>
            <a:pPr lvl="1"/>
            <a:endParaRPr lang="sv-SE" dirty="0"/>
          </a:p>
          <a:p>
            <a:r>
              <a:rPr lang="sv-SE" dirty="0" smtClean="0"/>
              <a:t>Tåg kör enligt tidtabell</a:t>
            </a:r>
          </a:p>
          <a:p>
            <a:pPr lvl="1"/>
            <a:r>
              <a:rPr lang="sv-SE" dirty="0" smtClean="0"/>
              <a:t>Inkl. verklighetstroget beteende med att försöka köra in tid vid förseningar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D8BC40-69E4-4A02-8B80-90F1C0BE3D5D}" type="datetime1">
              <a:rPr lang="sv-SE" smtClean="0"/>
              <a:t>2020-11-13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97" y="2529000"/>
            <a:ext cx="4071517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5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Störningar &amp; kapacitetsnedsättningar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Restriktioner (hastighet</a:t>
            </a:r>
            <a:r>
              <a:rPr lang="sv-SE" dirty="0"/>
              <a:t>, bromsverkan &amp; </a:t>
            </a:r>
            <a:r>
              <a:rPr lang="sv-SE" dirty="0" smtClean="0"/>
              <a:t>dragkraft)</a:t>
            </a:r>
          </a:p>
          <a:p>
            <a:pPr lvl="1"/>
            <a:r>
              <a:rPr lang="sv-SE" dirty="0" smtClean="0"/>
              <a:t>Tillfällig hastighetsnedsättning</a:t>
            </a:r>
          </a:p>
          <a:p>
            <a:pPr lvl="1"/>
            <a:r>
              <a:rPr lang="sv-SE" dirty="0" smtClean="0"/>
              <a:t>Lövhalka</a:t>
            </a:r>
          </a:p>
          <a:p>
            <a:pPr lvl="1"/>
            <a:endParaRPr lang="sv-SE" dirty="0"/>
          </a:p>
          <a:p>
            <a:r>
              <a:rPr lang="sv-SE" dirty="0" smtClean="0"/>
              <a:t>Introducera fel</a:t>
            </a:r>
          </a:p>
          <a:p>
            <a:pPr lvl="1"/>
            <a:r>
              <a:rPr lang="sv-SE" dirty="0" smtClean="0"/>
              <a:t>Växelfel</a:t>
            </a:r>
          </a:p>
          <a:p>
            <a:pPr lvl="1"/>
            <a:r>
              <a:rPr lang="sv-SE" dirty="0" smtClean="0"/>
              <a:t>Signalfel</a:t>
            </a:r>
          </a:p>
          <a:p>
            <a:pPr lvl="1"/>
            <a:r>
              <a:rPr lang="sv-SE" dirty="0" smtClean="0"/>
              <a:t>Spänningslös kontaktledning</a:t>
            </a:r>
          </a:p>
          <a:p>
            <a:pPr lvl="1"/>
            <a:r>
              <a:rPr lang="sv-SE" dirty="0" err="1" smtClean="0"/>
              <a:t>etc</a:t>
            </a:r>
            <a:endParaRPr lang="sv-SE" dirty="0" smtClean="0"/>
          </a:p>
          <a:p>
            <a:endParaRPr lang="sv-SE" dirty="0" smtClean="0"/>
          </a:p>
          <a:p>
            <a:pPr lvl="1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258698-E1F6-410E-B0E5-D21E8D80AF71}" type="datetime1">
              <a:rPr lang="sv-SE" smtClean="0"/>
              <a:t>2020-11-13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755" y="2529000"/>
            <a:ext cx="204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1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Nuvarande användningsområden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5021696" y="2681400"/>
            <a:ext cx="3712608" cy="3060000"/>
          </a:xfrm>
        </p:spPr>
        <p:txBody>
          <a:bodyPr/>
          <a:lstStyle/>
          <a:p>
            <a:r>
              <a:rPr lang="sv-SE" dirty="0"/>
              <a:t>Test</a:t>
            </a:r>
          </a:p>
          <a:p>
            <a:pPr lvl="1"/>
            <a:r>
              <a:rPr lang="sv-SE" dirty="0"/>
              <a:t>Nytt tågledningssystem</a:t>
            </a:r>
          </a:p>
          <a:p>
            <a:pPr lvl="1"/>
            <a:r>
              <a:rPr lang="sv-SE" i="1" dirty="0"/>
              <a:t>(Förändringar i arbetssätt</a:t>
            </a:r>
            <a:r>
              <a:rPr lang="sv-SE" i="1" dirty="0" smtClean="0"/>
              <a:t>)*</a:t>
            </a:r>
            <a:endParaRPr lang="sv-SE" i="1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13D37D-301B-4BEB-B942-A72E3AE96344}" type="datetime1">
              <a:rPr lang="sv-SE" smtClean="0"/>
              <a:t>2020-11-13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6" name="Platshållare för text 2"/>
          <p:cNvSpPr txBox="1">
            <a:spLocks/>
          </p:cNvSpPr>
          <p:nvPr/>
        </p:nvSpPr>
        <p:spPr>
          <a:xfrm>
            <a:off x="847200" y="2681400"/>
            <a:ext cx="3712608" cy="3060000"/>
          </a:xfrm>
          <a:prstGeom prst="rect">
            <a:avLst/>
          </a:prstGeom>
        </p:spPr>
        <p:txBody>
          <a:bodyPr/>
          <a:lstStyle>
            <a:lvl1pPr marL="360000" indent="-360000" algn="l" defTabSz="3600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32400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Utbildning</a:t>
            </a:r>
          </a:p>
          <a:p>
            <a:pPr lvl="1"/>
            <a:r>
              <a:rPr lang="sv-SE" dirty="0" smtClean="0"/>
              <a:t>Nytt tågledningssystem</a:t>
            </a:r>
          </a:p>
          <a:p>
            <a:pPr lvl="1"/>
            <a:r>
              <a:rPr lang="sv-SE" dirty="0" smtClean="0"/>
              <a:t>Ställverksbeteenden</a:t>
            </a:r>
          </a:p>
          <a:p>
            <a:pPr lvl="1"/>
            <a:endParaRPr lang="sv-SE" dirty="0"/>
          </a:p>
          <a:p>
            <a:pPr lvl="1"/>
            <a:r>
              <a:rPr lang="sv-SE" i="1" dirty="0" smtClean="0"/>
              <a:t>Aspirantutbildning*</a:t>
            </a:r>
            <a:endParaRPr lang="sv-SE" i="1" dirty="0" smtClean="0"/>
          </a:p>
          <a:p>
            <a:pPr lvl="1"/>
            <a:r>
              <a:rPr lang="sv-SE" i="1" dirty="0" smtClean="0"/>
              <a:t>Fortbildning*</a:t>
            </a:r>
          </a:p>
          <a:p>
            <a:pPr lvl="1"/>
            <a:endParaRPr lang="sv-SE" dirty="0"/>
          </a:p>
          <a:p>
            <a:pPr lvl="1"/>
            <a:endParaRPr lang="sv-SE" dirty="0" smtClean="0"/>
          </a:p>
          <a:p>
            <a:pPr lvl="1"/>
            <a:endParaRPr lang="sv-SE" dirty="0"/>
          </a:p>
          <a:p>
            <a:pPr marL="360000" lvl="1" indent="0">
              <a:buNone/>
            </a:pPr>
            <a:r>
              <a:rPr lang="sv-SE" sz="1400" i="1" dirty="0" smtClean="0"/>
              <a:t>* Kommande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192" y="2265330"/>
            <a:ext cx="2672501" cy="364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7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Möjliga användningsområden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694800" y="2529000"/>
            <a:ext cx="4544712" cy="3060000"/>
          </a:xfrm>
        </p:spPr>
        <p:txBody>
          <a:bodyPr/>
          <a:lstStyle/>
          <a:p>
            <a:r>
              <a:rPr lang="sv-SE" dirty="0" smtClean="0"/>
              <a:t>Stöd </a:t>
            </a:r>
            <a:r>
              <a:rPr lang="sv-SE" dirty="0"/>
              <a:t>i planeringsarbete</a:t>
            </a:r>
          </a:p>
          <a:p>
            <a:pPr lvl="1"/>
            <a:r>
              <a:rPr lang="sv-SE" dirty="0"/>
              <a:t>Tågplan</a:t>
            </a:r>
          </a:p>
          <a:p>
            <a:pPr lvl="1"/>
            <a:r>
              <a:rPr lang="sv-SE" dirty="0"/>
              <a:t>Kort-/långtidsplanering</a:t>
            </a:r>
          </a:p>
          <a:p>
            <a:pPr lvl="1"/>
            <a:r>
              <a:rPr lang="sv-SE" dirty="0" smtClean="0"/>
              <a:t>Banarbetsplanering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1E9F20-1AD0-4AD8-B1F2-08FEB4D2A21D}" type="datetime1">
              <a:rPr lang="sv-SE" smtClean="0"/>
              <a:t>2020-11-13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192" y="4211400"/>
            <a:ext cx="2298608" cy="1533603"/>
          </a:xfrm>
          <a:prstGeom prst="rect">
            <a:avLst/>
          </a:prstGeom>
        </p:spPr>
      </p:pic>
      <p:sp>
        <p:nvSpPr>
          <p:cNvPr id="7" name="Platshållare för text 2"/>
          <p:cNvSpPr txBox="1">
            <a:spLocks/>
          </p:cNvSpPr>
          <p:nvPr/>
        </p:nvSpPr>
        <p:spPr>
          <a:xfrm>
            <a:off x="5239512" y="2529000"/>
            <a:ext cx="4544712" cy="3060000"/>
          </a:xfrm>
          <a:prstGeom prst="rect">
            <a:avLst/>
          </a:prstGeom>
        </p:spPr>
        <p:txBody>
          <a:bodyPr/>
          <a:lstStyle>
            <a:lvl1pPr marL="360000" indent="-360000" algn="l" defTabSz="3600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32400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Stöd vid ny-/ombyggnation</a:t>
            </a:r>
          </a:p>
          <a:p>
            <a:pPr lvl="1"/>
            <a:r>
              <a:rPr lang="sv-SE" dirty="0" smtClean="0"/>
              <a:t>Behovsuppfyllnad</a:t>
            </a:r>
          </a:p>
          <a:p>
            <a:pPr lvl="1"/>
            <a:r>
              <a:rPr lang="sv-SE" dirty="0" smtClean="0"/>
              <a:t>Nyttouppfyllnad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178" y="2170800"/>
            <a:ext cx="2299622" cy="172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23623"/>
      </p:ext>
    </p:extLst>
  </p:cSld>
  <p:clrMapOvr>
    <a:masterClrMapping/>
  </p:clrMapOvr>
</p:sld>
</file>

<file path=ppt/theme/theme1.xml><?xml version="1.0" encoding="utf-8"?>
<a:theme xmlns:a="http://schemas.openxmlformats.org/drawingml/2006/main" name="Star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971F6B-2E0E-4396-8EB5-8D30FD8344A3}" vid="{D7173223-B33E-4077-ABD4-035AAFC9D125}"/>
    </a:ext>
  </a:extLst>
</a:theme>
</file>

<file path=ppt/theme/theme2.xml><?xml version="1.0" encoding="utf-8"?>
<a:theme xmlns:a="http://schemas.openxmlformats.org/drawingml/2006/main" name="Rubrik med logg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971F6B-2E0E-4396-8EB5-8D30FD8344A3}" vid="{E4365195-2222-447E-85D5-E2E80D21DC30}"/>
    </a:ext>
  </a:extLst>
</a:theme>
</file>

<file path=ppt/theme/theme3.xml><?xml version="1.0" encoding="utf-8"?>
<a:theme xmlns:a="http://schemas.openxmlformats.org/drawingml/2006/main" name="Rubrik med logga, titel, datum och sidnr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971F6B-2E0E-4396-8EB5-8D30FD8344A3}" vid="{BE482BF7-60C6-4C91-8161-795FAB4CA510}"/>
    </a:ext>
  </a:extLst>
</a:theme>
</file>

<file path=ppt/theme/theme4.xml><?xml version="1.0" encoding="utf-8"?>
<a:theme xmlns:a="http://schemas.openxmlformats.org/drawingml/2006/main" name="Office-tem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vDocumentTemplateId xmlns="Trafikverket">TMALL 0145</TrvDocumentTemplateId>
    <TaxCatchAll xmlns="74c05969-ceca-4dc3-bf30-d314d4a8dbc9">
      <Value>32</Value>
      <Value>277</Value>
    </TaxCatchAll>
    <TrvDocumentTypeTaxHTField0 xmlns="74c05969-ceca-4dc3-bf30-d314d4a8db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DocumentTypeTaxHTField0>
    <TrvDocumentTemplateVersion xmlns="Trafikverket">2.0</TrvDocumentTemplateVersion>
    <Skapat_x0020_av_x0020_NY xmlns="Trafikverket"/>
    <Dokumentdatum_x0020_NY xmlns="Trafikverket"/>
    <TRVversionNY xmlns="Trafikverket" xsi:nil="true"/>
    <TrvDocumentTemplateStatus xmlns="Trafikverket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rvDokument01" ma:contentTypeID="0x010100F3454A24D10946AC8A6A7F801497FF3100D47C8D800CD8EC43AC15675F98E88BE1" ma:contentTypeVersion="58" ma:contentTypeDescription="Skapa ett nytt dokument." ma:contentTypeScope="" ma:versionID="e7fac8c49348d18367fb2b8e8dec5d47">
  <xsd:schema xmlns:xsd="http://www.w3.org/2001/XMLSchema" xmlns:xs="http://www.w3.org/2001/XMLSchema" xmlns:p="http://schemas.microsoft.com/office/2006/metadata/properties" xmlns:ns1="Trafikverket" xmlns:ns3="74c05969-ceca-4dc3-bf30-d314d4a8dbc9" targetNamespace="http://schemas.microsoft.com/office/2006/metadata/properties" ma:root="true" ma:fieldsID="e7389541af8bf28551aa2ddf2e757c21" ns1:_="" ns3:_="">
    <xsd:import namespace="Trafikverket"/>
    <xsd:import namespace="74c05969-ceca-4dc3-bf30-d314d4a8dbc9"/>
    <xsd:element name="properties">
      <xsd:complexType>
        <xsd:sequence>
          <xsd:element name="documentManagement">
            <xsd:complexType>
              <xsd:all>
                <xsd:element ref="ns1:Skapat_x0020_av_x0020_NY"/>
                <xsd:element ref="ns1:Dokumentdatum_x0020_NY"/>
                <xsd:element ref="ns3:_dlc_DocId" minOccurs="0"/>
                <xsd:element ref="ns3:_dlc_DocIdUrl" minOccurs="0"/>
                <xsd:element ref="ns3:_dlc_DocIdPersistId" minOccurs="0"/>
                <xsd:element ref="ns1:TRVversionNY" minOccurs="0"/>
                <xsd:element ref="ns1:TrvDocumentTemplateId" minOccurs="0"/>
                <xsd:element ref="ns1:TrvDocumentTemplateVersion" minOccurs="0"/>
                <xsd:element ref="ns3:TrvDocumentTypeTaxHTField0" minOccurs="0"/>
                <xsd:element ref="ns3:TaxCatchAll" minOccurs="0"/>
                <xsd:element ref="ns3:TaxCatchAllLabel" minOccurs="0"/>
                <xsd:element ref="ns1:TrvDocumentTemplate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ma:displayName="Skapat av" ma:description="Namn och organisationsbeteckning för den person som skapat dokumentet." ma:internalName="TrvCreatedBy" ma:readOnly="false">
      <xsd:simpleType>
        <xsd:restriction base="dms:Text"/>
      </xsd:simpleType>
    </xsd:element>
    <xsd:element name="Dokumentdatum_x0020_NY" ma:index="2" ma:displayName="Dokumentdatum" ma:description="Datum för nuvarande version" ma:format="DateOnly" ma:internalName="TrvDocumentDate" ma:readOnly="false">
      <xsd:simpleType>
        <xsd:restriction base="dms:DateTime"/>
      </xsd:simpleType>
    </xsd:element>
    <xsd:element name="TRVversionNY" ma:index="11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12" nillable="true" ma:displayName="TMALL-nummer" ma:description="Unik sträng eller nummer som identifierar dokumentmallen. Värdet sätts av respektive system." ma:internalName="TrvDocumentTemplateId" ma:readOnly="true">
      <xsd:simpleType>
        <xsd:restriction base="dms:Text"/>
      </xsd:simpleType>
    </xsd:element>
    <xsd:element name="TrvDocumentTemplateVersion" ma:index="13" nillable="true" ma:displayName="Mallversion" ma:description="Dokumentmallens versionsnummer" ma:internalName="TrvDocumentTemplateVersion" ma:readOnly="true">
      <xsd:simpleType>
        <xsd:restriction base="dms:Text"/>
      </xsd:simpleType>
    </xsd:element>
    <xsd:element name="TrvDocumentTemplateStatus" ma:index="20" nillable="true" ma:displayName="Distributionsstatus" ma:default="Ej distribuerad" ma:description="Anger huruvida dokumentmallen ska kopieras till eller tas bort från distribuerade mallbibliotek vid nästa distributionstillfälle." ma:hidden="true" ma:internalName="TrvDocumentTemplateStatus">
      <xsd:simpleType>
        <xsd:restriction base="dms:Choice">
          <xsd:enumeration value="Ej distribuerad"/>
          <xsd:enumeration value="Ska distribueras"/>
          <xsd:enumeration value="Distribution pågår"/>
          <xsd:enumeration value="Distribuerad"/>
          <xsd:enumeration value="Ska återkallas"/>
          <xsd:enumeration value="Återkallelse pågå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05969-ceca-4dc3-bf30-d314d4a8dbc9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5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rvDocumentTypeTaxHTField0" ma:index="14" nillable="true" ma:taxonomy="true" ma:internalName="TrvDocumentTypeTaxHTField0" ma:taxonomyFieldName="TrvDocumentType" ma:displayName="Dokumenttyp" ma:readOnly="true" ma:fieldId="{254c14be-9fac-4cea-a731-8aa49979445b}" ma:sspId="186cccb1-9fab-4187-b54f-d2fc3705fc8a" ma:termSetId="152f56a5-fdb2-4180-8a6e-79ef00400b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69d824d8-eabb-4dd5-92ff-fcb8002878d1}" ma:internalName="TaxCatchAll" ma:showField="CatchAllData" ma:web="74c05969-ceca-4dc3-bf30-d314d4a8db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69d824d8-eabb-4dd5-92ff-fcb8002878d1}" ma:internalName="TaxCatchAllLabel" ma:readOnly="true" ma:showField="CatchAllDataLabel" ma:web="74c05969-ceca-4dc3-bf30-d314d4a8db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ehållstyp"/>
        <xsd:element ref="dc:title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D792B6-48B5-43A1-A1FC-4F78D012579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74B4E73-29F5-4C44-AEDC-5752B130AE4E}">
  <ds:schemaRefs>
    <ds:schemaRef ds:uri="http://schemas.microsoft.com/office/2006/documentManagement/types"/>
    <ds:schemaRef ds:uri="http://purl.org/dc/dcmitype/"/>
    <ds:schemaRef ds:uri="Trafikverket"/>
    <ds:schemaRef ds:uri="http://purl.org/dc/elements/1.1/"/>
    <ds:schemaRef ds:uri="http://schemas.microsoft.com/office/2006/metadata/properties"/>
    <ds:schemaRef ds:uri="74c05969-ceca-4dc3-bf30-d314d4a8dbc9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07995CE-3062-4DCB-913E-CA7C92E2CDC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044ACFD-CE17-4C88-9C7B-85525CA3A6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74c05969-ceca-4dc3-bf30-d314d4a8db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Presentation_Trafikverket</Template>
  <TotalTime>430</TotalTime>
  <Words>218</Words>
  <Application>Microsoft Office PowerPoint</Application>
  <PresentationFormat>Bredbild</PresentationFormat>
  <Paragraphs>91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Start</vt:lpstr>
      <vt:lpstr>Rubrik med logga</vt:lpstr>
      <vt:lpstr>Rubrik med logga, titel, datum och sidnr</vt:lpstr>
      <vt:lpstr>PowerPoint-presentation</vt:lpstr>
      <vt:lpstr>Järnvägssimulator</vt:lpstr>
      <vt:lpstr>Vad är järnvägssimulatorn?</vt:lpstr>
      <vt:lpstr>Ställverkssimulering</vt:lpstr>
      <vt:lpstr>Fordonssimulering</vt:lpstr>
      <vt:lpstr>Tidtabellssimulering</vt:lpstr>
      <vt:lpstr>Störningar &amp; kapacitetsnedsättningar</vt:lpstr>
      <vt:lpstr>Nuvarande användningsområden</vt:lpstr>
      <vt:lpstr>Möjliga användningsområden</vt:lpstr>
      <vt:lpstr>PowerPoint-presentation</vt:lpstr>
      <vt:lpstr>PowerPoint-presentation</vt:lpstr>
      <vt:lpstr>PowerPoint-presentation</vt:lpstr>
      <vt:lpstr>PowerPoint-presentation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Jansson Oscar, IKTjn</dc:creator>
  <cp:lastModifiedBy>Jansson Oscar, IKTjn</cp:lastModifiedBy>
  <cp:revision>25</cp:revision>
  <dcterms:created xsi:type="dcterms:W3CDTF">2020-11-03T08:04:17Z</dcterms:created>
  <dcterms:modified xsi:type="dcterms:W3CDTF">2020-11-13T10:11:00Z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0x010100F3454A24D10946AC8A6A7F801497FF3100D47C8D800CD8EC43AC15675F98E88BE1</vt:lpwstr>
  </property>
  <property fmtid="{D5CDD505-2E9C-101B-9397-08002B2CF9AE}" pid="3" name="TrvDocumentType">
    <vt:lpwstr>32</vt:lpwstr>
  </property>
  <property fmtid="{D5CDD505-2E9C-101B-9397-08002B2CF9AE}" pid="4" name="TrvDocumentTemplateOwner">
    <vt:lpwstr>277</vt:lpwstr>
  </property>
  <property fmtid="{D5CDD505-2E9C-101B-9397-08002B2CF9AE}" pid="5" name="TrvDocumentTemplateStatus">
    <vt:lpwstr>Ska distribueras</vt:lpwstr>
  </property>
  <property fmtid="{D5CDD505-2E9C-101B-9397-08002B2CF9AE}" pid="6" name="TrvDocumentTemplateTitle">
    <vt:lpwstr>Presentation_Trafikverket</vt:lpwstr>
  </property>
  <property fmtid="{D5CDD505-2E9C-101B-9397-08002B2CF9AE}" pid="7" name="TrvDocumentTemplateDescription">
    <vt:lpwstr>PPT-mall, widescreen, som ska användas av verksamheten för att skapa presentationer.</vt:lpwstr>
  </property>
  <property fmtid="{D5CDD505-2E9C-101B-9397-08002B2CF9AE}" pid="8" name="TrvDocumentTemplateContact">
    <vt:lpwstr>579</vt:lpwstr>
  </property>
  <property fmtid="{D5CDD505-2E9C-101B-9397-08002B2CF9AE}" pid="9" name="TrvDocumentTemplateOwnerTaxHTField0">
    <vt:lpwstr>KM Kommunikation|65ba4904-7f87-411a-bf82-b389570b62aa</vt:lpwstr>
  </property>
  <property fmtid="{D5CDD505-2E9C-101B-9397-08002B2CF9AE}" pid="10" name="TrvDocumentTemplateCategoryTaxHTField0">
    <vt:lpwstr/>
  </property>
  <property fmtid="{D5CDD505-2E9C-101B-9397-08002B2CF9AE}" pid="11" name="TrvDocumentTemplateCategory">
    <vt:lpwstr/>
  </property>
</Properties>
</file>