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 bookmarkIdSeed="3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501" r:id="rId2"/>
    <p:sldId id="531" r:id="rId3"/>
    <p:sldId id="532" r:id="rId4"/>
    <p:sldId id="539" r:id="rId5"/>
    <p:sldId id="517" r:id="rId6"/>
    <p:sldId id="506" r:id="rId7"/>
    <p:sldId id="518" r:id="rId8"/>
    <p:sldId id="511" r:id="rId9"/>
    <p:sldId id="516" r:id="rId10"/>
    <p:sldId id="526" r:id="rId11"/>
    <p:sldId id="527" r:id="rId12"/>
    <p:sldId id="528" r:id="rId13"/>
    <p:sldId id="529" r:id="rId14"/>
    <p:sldId id="523" r:id="rId15"/>
    <p:sldId id="524" r:id="rId16"/>
    <p:sldId id="525" r:id="rId17"/>
    <p:sldId id="502" r:id="rId18"/>
  </p:sldIdLst>
  <p:sldSz cx="10691813" cy="7559675"/>
  <p:notesSz cx="6781800" cy="9880600"/>
  <p:defaultTextStyle>
    <a:defPPr>
      <a:defRPr lang="sv-SE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-128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nne Bastian" initials="AB" lastIdx="18" clrIdx="0"/>
  <p:cmAuthor id="1" name="Maria Börjesson" initials="MB" lastIdx="5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3D6B3A"/>
    <a:srgbClr val="669900"/>
    <a:srgbClr val="FF9999"/>
    <a:srgbClr val="CCFFCC"/>
    <a:srgbClr val="4C0000"/>
    <a:srgbClr val="66FF99"/>
    <a:srgbClr val="CCECFF"/>
    <a:srgbClr val="BBE0E3"/>
    <a:srgbClr val="FF9900"/>
    <a:srgbClr val="00636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outlineView">
  <p:normalViewPr showOutlineIcons="0">
    <p:restoredLeft sz="34544" autoAdjust="0"/>
    <p:restoredTop sz="86398" autoAdjust="0"/>
  </p:normalViewPr>
  <p:slideViewPr>
    <p:cSldViewPr snapToGrid="0" snapToObjects="1">
      <p:cViewPr>
        <p:scale>
          <a:sx n="53" d="100"/>
          <a:sy n="53" d="100"/>
        </p:scale>
        <p:origin x="-270" y="-84"/>
      </p:cViewPr>
      <p:guideLst>
        <p:guide orient="horz" pos="2178"/>
        <p:guide pos="3367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  <p:sld r:id="rId10" collapse="1"/>
      <p:sld r:id="rId1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91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9.xml"/><Relationship Id="rId3" Type="http://schemas.openxmlformats.org/officeDocument/2006/relationships/slide" Target="slides/slide3.xml"/><Relationship Id="rId7" Type="http://schemas.openxmlformats.org/officeDocument/2006/relationships/slide" Target="slides/slide8.xml"/><Relationship Id="rId2" Type="http://schemas.openxmlformats.org/officeDocument/2006/relationships/slide" Target="slides/slide2.xml"/><Relationship Id="rId1" Type="http://schemas.openxmlformats.org/officeDocument/2006/relationships/slide" Target="slides/slide1.xml"/><Relationship Id="rId6" Type="http://schemas.openxmlformats.org/officeDocument/2006/relationships/slide" Target="slides/slide7.xml"/><Relationship Id="rId11" Type="http://schemas.openxmlformats.org/officeDocument/2006/relationships/slide" Target="slides/slide16.xml"/><Relationship Id="rId5" Type="http://schemas.openxmlformats.org/officeDocument/2006/relationships/slide" Target="slides/slide6.xml"/><Relationship Id="rId10" Type="http://schemas.openxmlformats.org/officeDocument/2006/relationships/slide" Target="slides/slide15.xml"/><Relationship Id="rId4" Type="http://schemas.openxmlformats.org/officeDocument/2006/relationships/slide" Target="slides/slide5.xml"/><Relationship Id="rId9" Type="http://schemas.openxmlformats.org/officeDocument/2006/relationships/slide" Target="slides/slide1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9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846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" pitchFamily="-106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2109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1750" y="0"/>
            <a:ext cx="293846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pitchFamily="-106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2109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85300"/>
            <a:ext cx="293846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" pitchFamily="-106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2109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1750" y="9385300"/>
            <a:ext cx="293846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CA91B89-C3B3-4535-A822-2573AF6944E9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772434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846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" pitchFamily="-106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3338" y="0"/>
            <a:ext cx="2938462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pitchFamily="-106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71525" y="741363"/>
            <a:ext cx="5240338" cy="37052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692650"/>
            <a:ext cx="4972050" cy="4446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noProof="0" smtClean="0"/>
              <a:t>Klicka här för att ändra format på bakgrundstexten</a:t>
            </a:r>
          </a:p>
          <a:p>
            <a:pPr lvl="1"/>
            <a:r>
              <a:rPr lang="sv-SE" noProof="0" smtClean="0"/>
              <a:t>Nivå två</a:t>
            </a:r>
          </a:p>
          <a:p>
            <a:pPr lvl="2"/>
            <a:r>
              <a:rPr lang="sv-SE" noProof="0" smtClean="0"/>
              <a:t>Nivå tre</a:t>
            </a:r>
          </a:p>
          <a:p>
            <a:pPr lvl="3"/>
            <a:r>
              <a:rPr lang="sv-SE" noProof="0" smtClean="0"/>
              <a:t>Nivå fyra</a:t>
            </a:r>
          </a:p>
          <a:p>
            <a:pPr lvl="4"/>
            <a:r>
              <a:rPr lang="sv-SE" noProof="0" smtClean="0"/>
              <a:t>Nivå fem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86888"/>
            <a:ext cx="2938463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" pitchFamily="-106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3338" y="9386888"/>
            <a:ext cx="2938462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6602E3A4-A15A-436D-B1C0-BFE24F625CA2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8218337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106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106" charset="0"/>
        <a:ea typeface="ＭＳ Ｐゴシック" pitchFamily="-106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106" charset="0"/>
        <a:ea typeface="ＭＳ Ｐゴシック" pitchFamily="-106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106" charset="0"/>
        <a:ea typeface="ＭＳ Ｐゴシック" pitchFamily="-106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106" charset="0"/>
        <a:ea typeface="ＭＳ Ｐゴシック" pitchFamily="-106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602E3A4-A15A-436D-B1C0-BFE24F625CA2}" type="slidenum">
              <a:rPr lang="sv-SE" smtClean="0"/>
              <a:pPr>
                <a:defRPr/>
              </a:pPr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10238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602E3A4-A15A-436D-B1C0-BFE24F625CA2}" type="slidenum">
              <a:rPr lang="sv-SE" smtClean="0"/>
              <a:pPr>
                <a:defRPr/>
              </a:pPr>
              <a:t>16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4952621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602E3A4-A15A-436D-B1C0-BFE24F625CA2}" type="slidenum">
              <a:rPr lang="sv-SE" smtClean="0"/>
              <a:pPr>
                <a:defRPr/>
              </a:pPr>
              <a:t>17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182034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602E3A4-A15A-436D-B1C0-BFE24F625CA2}" type="slidenum">
              <a:rPr lang="sv-SE" smtClean="0"/>
              <a:pPr>
                <a:defRPr/>
              </a:pPr>
              <a:t>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961094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165809-B9B8-481E-85C9-81CC637F4C6F}" type="slidenum">
              <a:rPr lang="sv-SE" smtClean="0"/>
              <a:t>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86300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602E3A4-A15A-436D-B1C0-BFE24F625CA2}" type="slidenum">
              <a:rPr lang="sv-SE" smtClean="0"/>
              <a:pPr>
                <a:defRPr/>
              </a:pPr>
              <a:t>7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866194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165809-B9B8-481E-85C9-81CC637F4C6F}" type="slidenum">
              <a:rPr lang="sv-SE" smtClean="0"/>
              <a:t>8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3832166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165809-B9B8-481E-85C9-81CC637F4C6F}" type="slidenum">
              <a:rPr lang="sv-SE" smtClean="0"/>
              <a:t>9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6379575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>
          <a:xfrm>
            <a:off x="771525" y="741363"/>
            <a:ext cx="5240338" cy="3705225"/>
          </a:xfrm>
        </p:spPr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Auktionsförfarande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EE01EE-EF7B-4E3F-8E7B-C8C55F08F0A0}" type="slidenum">
              <a:rPr lang="sv-SE" smtClean="0"/>
              <a:pPr/>
              <a:t>11</a:t>
            </a:fld>
            <a:endParaRPr lang="sv-SE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602E3A4-A15A-436D-B1C0-BFE24F625CA2}" type="slidenum">
              <a:rPr lang="sv-SE" smtClean="0"/>
              <a:pPr>
                <a:defRPr/>
              </a:pPr>
              <a:t>14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9610941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602E3A4-A15A-436D-B1C0-BFE24F625CA2}" type="slidenum">
              <a:rPr lang="sv-SE" smtClean="0"/>
              <a:pPr>
                <a:defRPr/>
              </a:pPr>
              <a:t>15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13484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3.jpg"/><Relationship Id="rId4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Picture 1" descr="ICT_10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-1387056" y="2444643"/>
            <a:ext cx="6191250" cy="2048092"/>
          </a:xfrm>
          <a:prstGeom prst="rect">
            <a:avLst/>
          </a:prstGeom>
        </p:spPr>
      </p:pic>
      <p:pic>
        <p:nvPicPr>
          <p:cNvPr id="6" name="Picture 19" descr="kth_ppt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6254000" y="6984759"/>
            <a:ext cx="568953" cy="5689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2598737"/>
            <a:ext cx="9067800" cy="1211263"/>
          </a:xfrm>
        </p:spPr>
        <p:txBody>
          <a:bodyPr/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pPr lvl="0"/>
            <a:endParaRPr lang="sv-SE" noProof="0" dirty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400300" y="4371322"/>
            <a:ext cx="5943600" cy="693737"/>
          </a:xfrm>
        </p:spPr>
        <p:txBody>
          <a:bodyPr/>
          <a:lstStyle>
            <a:lvl1pPr marL="0" indent="0" algn="ctr">
              <a:buFont typeface="Times" charset="0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sv-SE" noProof="0" dirty="0"/>
              <a:t>Klicka här för att ändra format på underrubrik i bakgrunden</a:t>
            </a:r>
          </a:p>
        </p:txBody>
      </p:sp>
      <p:pic>
        <p:nvPicPr>
          <p:cNvPr id="21" name="Picture 46" descr="CTS_logo_OR_NEG"/>
          <p:cNvPicPr>
            <a:picLocks noChangeAspect="1" noChangeArrowheads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6840887" y="6984760"/>
            <a:ext cx="1868763" cy="539058"/>
          </a:xfrm>
          <a:prstGeom prst="rect">
            <a:avLst/>
          </a:prstGeom>
          <a:solidFill>
            <a:srgbClr val="3D6B3A"/>
          </a:solidFill>
          <a:ln w="9525">
            <a:noFill/>
            <a:miter lim="800000"/>
            <a:headEnd/>
            <a:tailEnd/>
          </a:ln>
        </p:spPr>
      </p:pic>
      <p:pic>
        <p:nvPicPr>
          <p:cNvPr id="2" name="Bildobjekt 1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5104" y="6984759"/>
            <a:ext cx="1962033" cy="56895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3375" y="4283075"/>
            <a:ext cx="7485063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v-SE" smtClean="0"/>
              <a:t>Click to edit Master subtitle style</a:t>
            </a:r>
            <a:endParaRPr lang="en-GB"/>
          </a:p>
        </p:txBody>
      </p:sp>
      <p:sp>
        <p:nvSpPr>
          <p:cNvPr id="4" name="Rubrik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8675" y="1810871"/>
            <a:ext cx="9001125" cy="4818529"/>
          </a:xfrm>
        </p:spPr>
        <p:txBody>
          <a:bodyPr/>
          <a:lstStyle/>
          <a:p>
            <a:pPr lvl="0"/>
            <a:r>
              <a:rPr lang="sv-SE" dirty="0" err="1" smtClean="0"/>
              <a:t>Click</a:t>
            </a:r>
            <a:r>
              <a:rPr lang="sv-SE" dirty="0" smtClean="0"/>
              <a:t> </a:t>
            </a:r>
            <a:r>
              <a:rPr lang="sv-SE" dirty="0" err="1" smtClean="0"/>
              <a:t>to</a:t>
            </a:r>
            <a:r>
              <a:rPr lang="sv-SE" dirty="0" smtClean="0"/>
              <a:t> </a:t>
            </a:r>
            <a:r>
              <a:rPr lang="sv-SE" dirty="0" err="1" smtClean="0"/>
              <a:t>edit</a:t>
            </a:r>
            <a:r>
              <a:rPr lang="sv-SE" dirty="0" smtClean="0"/>
              <a:t> Master text </a:t>
            </a:r>
            <a:r>
              <a:rPr lang="sv-SE" dirty="0" err="1" smtClean="0"/>
              <a:t>styles</a:t>
            </a:r>
            <a:endParaRPr lang="sv-SE" dirty="0" smtClean="0"/>
          </a:p>
          <a:p>
            <a:pPr lvl="1"/>
            <a:r>
              <a:rPr lang="sv-SE" dirty="0" smtClean="0"/>
              <a:t>Second </a:t>
            </a:r>
            <a:r>
              <a:rPr lang="sv-SE" dirty="0" err="1" smtClean="0"/>
              <a:t>level</a:t>
            </a:r>
            <a:endParaRPr lang="sv-SE" dirty="0" smtClean="0"/>
          </a:p>
          <a:p>
            <a:pPr lvl="2"/>
            <a:r>
              <a:rPr lang="sv-SE" dirty="0" err="1" smtClean="0"/>
              <a:t>Third</a:t>
            </a:r>
            <a:r>
              <a:rPr lang="sv-SE" dirty="0" smtClean="0"/>
              <a:t> </a:t>
            </a:r>
            <a:r>
              <a:rPr lang="sv-SE" dirty="0" err="1" smtClean="0"/>
              <a:t>level</a:t>
            </a:r>
            <a:endParaRPr lang="sv-SE" dirty="0" smtClean="0"/>
          </a:p>
          <a:p>
            <a:pPr lvl="3"/>
            <a:r>
              <a:rPr lang="sv-SE" dirty="0" err="1" smtClean="0"/>
              <a:t>Fourth</a:t>
            </a:r>
            <a:r>
              <a:rPr lang="sv-SE" dirty="0" smtClean="0"/>
              <a:t> </a:t>
            </a:r>
            <a:r>
              <a:rPr lang="sv-SE" dirty="0" err="1" smtClean="0"/>
              <a:t>level</a:t>
            </a:r>
            <a:endParaRPr lang="sv-SE" dirty="0" smtClean="0"/>
          </a:p>
          <a:p>
            <a:pPr lvl="4"/>
            <a:r>
              <a:rPr lang="sv-SE" dirty="0" err="1" smtClean="0"/>
              <a:t>Fifth</a:t>
            </a:r>
            <a:r>
              <a:rPr lang="sv-SE" dirty="0" smtClean="0"/>
              <a:t> </a:t>
            </a:r>
            <a:r>
              <a:rPr lang="sv-SE" dirty="0" err="1" smtClean="0"/>
              <a:t>level</a:t>
            </a:r>
            <a:endParaRPr lang="en-GB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828675" y="729191"/>
            <a:ext cx="9001125" cy="862542"/>
          </a:xfrm>
        </p:spPr>
        <p:txBody>
          <a:bodyPr anchor="t"/>
          <a:lstStyle/>
          <a:p>
            <a:r>
              <a:rPr lang="sv-SE" dirty="0" err="1" smtClean="0"/>
              <a:t>Click</a:t>
            </a:r>
            <a:r>
              <a:rPr lang="sv-SE" dirty="0" smtClean="0"/>
              <a:t> </a:t>
            </a:r>
            <a:r>
              <a:rPr lang="sv-SE" dirty="0" err="1" smtClean="0"/>
              <a:t>to</a:t>
            </a:r>
            <a:r>
              <a:rPr lang="sv-SE" dirty="0" smtClean="0"/>
              <a:t> </a:t>
            </a:r>
            <a:r>
              <a:rPr lang="sv-SE" dirty="0" err="1" smtClean="0"/>
              <a:t>edit</a:t>
            </a:r>
            <a:r>
              <a:rPr lang="sv-SE" dirty="0" smtClean="0"/>
              <a:t> Master </a:t>
            </a:r>
            <a:r>
              <a:rPr lang="sv-SE" dirty="0" err="1" smtClean="0"/>
              <a:t>title</a:t>
            </a:r>
            <a:r>
              <a:rPr lang="sv-SE" dirty="0" smtClean="0"/>
              <a:t> style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828674" y="1721224"/>
            <a:ext cx="4406400" cy="4908176"/>
          </a:xfrm>
        </p:spPr>
        <p:txBody>
          <a:bodyPr/>
          <a:lstStyle/>
          <a:p>
            <a:pPr lvl="0"/>
            <a:r>
              <a:rPr lang="sv-SE" dirty="0" err="1" smtClean="0"/>
              <a:t>Click</a:t>
            </a:r>
            <a:r>
              <a:rPr lang="sv-SE" dirty="0" smtClean="0"/>
              <a:t> </a:t>
            </a:r>
            <a:r>
              <a:rPr lang="sv-SE" dirty="0" err="1" smtClean="0"/>
              <a:t>to</a:t>
            </a:r>
            <a:r>
              <a:rPr lang="sv-SE" dirty="0" smtClean="0"/>
              <a:t> </a:t>
            </a:r>
            <a:r>
              <a:rPr lang="sv-SE" dirty="0" err="1" smtClean="0"/>
              <a:t>edit</a:t>
            </a:r>
            <a:r>
              <a:rPr lang="sv-SE" dirty="0" smtClean="0"/>
              <a:t> Master text </a:t>
            </a:r>
            <a:r>
              <a:rPr lang="sv-SE" dirty="0" err="1" smtClean="0"/>
              <a:t>styles</a:t>
            </a:r>
            <a:endParaRPr lang="sv-SE" dirty="0" smtClean="0"/>
          </a:p>
          <a:p>
            <a:pPr lvl="1"/>
            <a:r>
              <a:rPr lang="sv-SE" dirty="0" smtClean="0"/>
              <a:t>Second </a:t>
            </a:r>
            <a:r>
              <a:rPr lang="sv-SE" dirty="0" err="1" smtClean="0"/>
              <a:t>level</a:t>
            </a:r>
            <a:endParaRPr lang="sv-SE" dirty="0" smtClean="0"/>
          </a:p>
          <a:p>
            <a:pPr lvl="2"/>
            <a:r>
              <a:rPr lang="sv-SE" dirty="0" err="1" smtClean="0"/>
              <a:t>Third</a:t>
            </a:r>
            <a:r>
              <a:rPr lang="sv-SE" dirty="0" smtClean="0"/>
              <a:t> </a:t>
            </a:r>
            <a:r>
              <a:rPr lang="sv-SE" dirty="0" err="1" smtClean="0"/>
              <a:t>level</a:t>
            </a:r>
            <a:endParaRPr lang="sv-SE" dirty="0" smtClean="0"/>
          </a:p>
          <a:p>
            <a:pPr lvl="3"/>
            <a:r>
              <a:rPr lang="sv-SE" dirty="0" err="1" smtClean="0"/>
              <a:t>Fourth</a:t>
            </a:r>
            <a:r>
              <a:rPr lang="sv-SE" dirty="0" smtClean="0"/>
              <a:t> </a:t>
            </a:r>
            <a:r>
              <a:rPr lang="sv-SE" dirty="0" err="1" smtClean="0"/>
              <a:t>level</a:t>
            </a:r>
            <a:endParaRPr lang="sv-SE" dirty="0" smtClean="0"/>
          </a:p>
          <a:p>
            <a:pPr lvl="4"/>
            <a:r>
              <a:rPr lang="sv-SE" dirty="0" err="1" smtClean="0"/>
              <a:t>Fifth</a:t>
            </a:r>
            <a:r>
              <a:rPr lang="sv-SE" dirty="0" smtClean="0"/>
              <a:t> </a:t>
            </a:r>
            <a:r>
              <a:rPr lang="sv-SE" dirty="0" err="1" smtClean="0"/>
              <a:t>level</a:t>
            </a:r>
            <a:endParaRPr lang="en-GB" dirty="0"/>
          </a:p>
        </p:txBody>
      </p:sp>
      <p:sp>
        <p:nvSpPr>
          <p:cNvPr id="7" name="Content Placeholder 2"/>
          <p:cNvSpPr>
            <a:spLocks noGrp="1"/>
          </p:cNvSpPr>
          <p:nvPr>
            <p:ph idx="10"/>
          </p:nvPr>
        </p:nvSpPr>
        <p:spPr>
          <a:xfrm>
            <a:off x="5423400" y="1721224"/>
            <a:ext cx="4406400" cy="4908176"/>
          </a:xfrm>
        </p:spPr>
        <p:txBody>
          <a:bodyPr/>
          <a:lstStyle/>
          <a:p>
            <a:pPr lvl="0"/>
            <a:r>
              <a:rPr lang="sv-SE" dirty="0" err="1" smtClean="0"/>
              <a:t>Click</a:t>
            </a:r>
            <a:r>
              <a:rPr lang="sv-SE" dirty="0" smtClean="0"/>
              <a:t> </a:t>
            </a:r>
            <a:r>
              <a:rPr lang="sv-SE" dirty="0" err="1" smtClean="0"/>
              <a:t>to</a:t>
            </a:r>
            <a:r>
              <a:rPr lang="sv-SE" dirty="0" smtClean="0"/>
              <a:t> </a:t>
            </a:r>
            <a:r>
              <a:rPr lang="sv-SE" dirty="0" err="1" smtClean="0"/>
              <a:t>edit</a:t>
            </a:r>
            <a:r>
              <a:rPr lang="sv-SE" dirty="0" smtClean="0"/>
              <a:t> Master text </a:t>
            </a:r>
            <a:r>
              <a:rPr lang="sv-SE" dirty="0" err="1" smtClean="0"/>
              <a:t>styles</a:t>
            </a:r>
            <a:endParaRPr lang="sv-SE" dirty="0" smtClean="0"/>
          </a:p>
          <a:p>
            <a:pPr lvl="1"/>
            <a:r>
              <a:rPr lang="sv-SE" dirty="0" smtClean="0"/>
              <a:t>Second </a:t>
            </a:r>
            <a:r>
              <a:rPr lang="sv-SE" dirty="0" err="1" smtClean="0"/>
              <a:t>level</a:t>
            </a:r>
            <a:endParaRPr lang="sv-SE" dirty="0" smtClean="0"/>
          </a:p>
          <a:p>
            <a:pPr lvl="2"/>
            <a:r>
              <a:rPr lang="sv-SE" dirty="0" err="1" smtClean="0"/>
              <a:t>Third</a:t>
            </a:r>
            <a:r>
              <a:rPr lang="sv-SE" dirty="0" smtClean="0"/>
              <a:t> </a:t>
            </a:r>
            <a:r>
              <a:rPr lang="sv-SE" dirty="0" err="1" smtClean="0"/>
              <a:t>level</a:t>
            </a:r>
            <a:endParaRPr lang="sv-SE" dirty="0" smtClean="0"/>
          </a:p>
          <a:p>
            <a:pPr lvl="3"/>
            <a:r>
              <a:rPr lang="sv-SE" dirty="0" err="1" smtClean="0"/>
              <a:t>Fourth</a:t>
            </a:r>
            <a:r>
              <a:rPr lang="sv-SE" dirty="0" smtClean="0"/>
              <a:t> </a:t>
            </a:r>
            <a:r>
              <a:rPr lang="sv-SE" dirty="0" err="1" smtClean="0"/>
              <a:t>level</a:t>
            </a:r>
            <a:endParaRPr lang="sv-SE" dirty="0" smtClean="0"/>
          </a:p>
          <a:p>
            <a:pPr lvl="4"/>
            <a:r>
              <a:rPr lang="sv-SE" dirty="0" err="1" smtClean="0"/>
              <a:t>Fifth</a:t>
            </a:r>
            <a:r>
              <a:rPr lang="sv-SE" dirty="0" smtClean="0"/>
              <a:t> </a:t>
            </a:r>
            <a:r>
              <a:rPr lang="sv-SE" dirty="0" err="1" smtClean="0"/>
              <a:t>level</a:t>
            </a:r>
            <a:endParaRPr lang="en-GB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828675" y="707277"/>
            <a:ext cx="9001125" cy="862542"/>
          </a:xfrm>
        </p:spPr>
        <p:txBody>
          <a:bodyPr anchor="t"/>
          <a:lstStyle/>
          <a:p>
            <a:r>
              <a:rPr lang="sv-SE" dirty="0" err="1" smtClean="0"/>
              <a:t>Click</a:t>
            </a:r>
            <a:r>
              <a:rPr lang="sv-SE" dirty="0" smtClean="0"/>
              <a:t> </a:t>
            </a:r>
            <a:r>
              <a:rPr lang="sv-SE" dirty="0" err="1" smtClean="0"/>
              <a:t>to</a:t>
            </a:r>
            <a:r>
              <a:rPr lang="sv-SE" dirty="0" smtClean="0"/>
              <a:t> </a:t>
            </a:r>
            <a:r>
              <a:rPr lang="sv-SE" dirty="0" err="1" smtClean="0"/>
              <a:t>edit</a:t>
            </a:r>
            <a:r>
              <a:rPr lang="sv-SE" dirty="0" smtClean="0"/>
              <a:t> Master </a:t>
            </a:r>
            <a:r>
              <a:rPr lang="sv-SE" dirty="0" err="1" smtClean="0"/>
              <a:t>title</a:t>
            </a:r>
            <a:r>
              <a:rPr lang="sv-SE" dirty="0" smtClean="0"/>
              <a:t> style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828674" y="1591733"/>
            <a:ext cx="4406400" cy="5037667"/>
          </a:xfrm>
        </p:spPr>
        <p:txBody>
          <a:bodyPr/>
          <a:lstStyle/>
          <a:p>
            <a:pPr lvl="0"/>
            <a:r>
              <a:rPr lang="sv-SE" dirty="0" err="1" smtClean="0"/>
              <a:t>Click</a:t>
            </a:r>
            <a:r>
              <a:rPr lang="sv-SE" dirty="0" smtClean="0"/>
              <a:t> </a:t>
            </a:r>
            <a:r>
              <a:rPr lang="sv-SE" dirty="0" err="1" smtClean="0"/>
              <a:t>to</a:t>
            </a:r>
            <a:r>
              <a:rPr lang="sv-SE" dirty="0" smtClean="0"/>
              <a:t> </a:t>
            </a:r>
            <a:r>
              <a:rPr lang="sv-SE" dirty="0" err="1" smtClean="0"/>
              <a:t>edit</a:t>
            </a:r>
            <a:r>
              <a:rPr lang="sv-SE" dirty="0" smtClean="0"/>
              <a:t> Master text </a:t>
            </a:r>
            <a:r>
              <a:rPr lang="sv-SE" dirty="0" err="1" smtClean="0"/>
              <a:t>styles</a:t>
            </a:r>
            <a:endParaRPr lang="sv-SE" dirty="0" smtClean="0"/>
          </a:p>
          <a:p>
            <a:pPr lvl="1"/>
            <a:r>
              <a:rPr lang="sv-SE" dirty="0" smtClean="0"/>
              <a:t>Second </a:t>
            </a:r>
            <a:r>
              <a:rPr lang="sv-SE" dirty="0" err="1" smtClean="0"/>
              <a:t>level</a:t>
            </a:r>
            <a:endParaRPr lang="sv-SE" dirty="0" smtClean="0"/>
          </a:p>
          <a:p>
            <a:pPr lvl="2"/>
            <a:r>
              <a:rPr lang="sv-SE" dirty="0" err="1" smtClean="0"/>
              <a:t>Third</a:t>
            </a:r>
            <a:r>
              <a:rPr lang="sv-SE" dirty="0" smtClean="0"/>
              <a:t> </a:t>
            </a:r>
            <a:r>
              <a:rPr lang="sv-SE" dirty="0" err="1" smtClean="0"/>
              <a:t>level</a:t>
            </a:r>
            <a:endParaRPr lang="sv-SE" dirty="0" smtClean="0"/>
          </a:p>
          <a:p>
            <a:pPr lvl="3"/>
            <a:r>
              <a:rPr lang="sv-SE" dirty="0" err="1" smtClean="0"/>
              <a:t>Fourth</a:t>
            </a:r>
            <a:r>
              <a:rPr lang="sv-SE" dirty="0" smtClean="0"/>
              <a:t> </a:t>
            </a:r>
            <a:r>
              <a:rPr lang="sv-SE" dirty="0" err="1" smtClean="0"/>
              <a:t>level</a:t>
            </a:r>
            <a:endParaRPr lang="sv-SE" dirty="0" smtClean="0"/>
          </a:p>
          <a:p>
            <a:pPr lvl="4"/>
            <a:r>
              <a:rPr lang="sv-SE" dirty="0" err="1" smtClean="0"/>
              <a:t>Fifth</a:t>
            </a:r>
            <a:r>
              <a:rPr lang="sv-SE" dirty="0" smtClean="0"/>
              <a:t> </a:t>
            </a:r>
            <a:r>
              <a:rPr lang="sv-SE" dirty="0" err="1" smtClean="0"/>
              <a:t>level</a:t>
            </a:r>
            <a:endParaRPr lang="en-GB" dirty="0"/>
          </a:p>
        </p:txBody>
      </p:sp>
      <p:sp>
        <p:nvSpPr>
          <p:cNvPr id="7" name="Content Placeholder 2"/>
          <p:cNvSpPr>
            <a:spLocks noGrp="1"/>
          </p:cNvSpPr>
          <p:nvPr>
            <p:ph idx="10"/>
          </p:nvPr>
        </p:nvSpPr>
        <p:spPr>
          <a:xfrm>
            <a:off x="5423400" y="2667000"/>
            <a:ext cx="4406400" cy="3962400"/>
          </a:xfrm>
        </p:spPr>
        <p:txBody>
          <a:bodyPr/>
          <a:lstStyle/>
          <a:p>
            <a:pPr lvl="0"/>
            <a:r>
              <a:rPr lang="sv-SE" dirty="0" err="1" smtClean="0"/>
              <a:t>Click</a:t>
            </a:r>
            <a:r>
              <a:rPr lang="sv-SE" dirty="0" smtClean="0"/>
              <a:t> </a:t>
            </a:r>
            <a:r>
              <a:rPr lang="sv-SE" dirty="0" err="1" smtClean="0"/>
              <a:t>to</a:t>
            </a:r>
            <a:r>
              <a:rPr lang="sv-SE" dirty="0" smtClean="0"/>
              <a:t> </a:t>
            </a:r>
            <a:r>
              <a:rPr lang="sv-SE" dirty="0" err="1" smtClean="0"/>
              <a:t>edit</a:t>
            </a:r>
            <a:r>
              <a:rPr lang="sv-SE" dirty="0" smtClean="0"/>
              <a:t> Master text </a:t>
            </a:r>
            <a:r>
              <a:rPr lang="sv-SE" dirty="0" err="1" smtClean="0"/>
              <a:t>styles</a:t>
            </a:r>
            <a:endParaRPr lang="sv-SE" dirty="0" smtClean="0"/>
          </a:p>
          <a:p>
            <a:pPr lvl="1"/>
            <a:r>
              <a:rPr lang="sv-SE" dirty="0" smtClean="0"/>
              <a:t>Second </a:t>
            </a:r>
            <a:r>
              <a:rPr lang="sv-SE" dirty="0" err="1" smtClean="0"/>
              <a:t>level</a:t>
            </a:r>
            <a:endParaRPr lang="sv-SE" dirty="0" smtClean="0"/>
          </a:p>
          <a:p>
            <a:pPr lvl="2"/>
            <a:r>
              <a:rPr lang="sv-SE" dirty="0" err="1" smtClean="0"/>
              <a:t>Third</a:t>
            </a:r>
            <a:r>
              <a:rPr lang="sv-SE" dirty="0" smtClean="0"/>
              <a:t> </a:t>
            </a:r>
            <a:r>
              <a:rPr lang="sv-SE" dirty="0" err="1" smtClean="0"/>
              <a:t>level</a:t>
            </a:r>
            <a:endParaRPr lang="sv-SE" dirty="0" smtClean="0"/>
          </a:p>
          <a:p>
            <a:pPr lvl="3"/>
            <a:r>
              <a:rPr lang="sv-SE" dirty="0" err="1" smtClean="0"/>
              <a:t>Fourth</a:t>
            </a:r>
            <a:r>
              <a:rPr lang="sv-SE" dirty="0" smtClean="0"/>
              <a:t> </a:t>
            </a:r>
            <a:r>
              <a:rPr lang="sv-SE" dirty="0" err="1" smtClean="0"/>
              <a:t>level</a:t>
            </a:r>
            <a:endParaRPr lang="sv-SE" dirty="0" smtClean="0"/>
          </a:p>
          <a:p>
            <a:pPr lvl="4"/>
            <a:r>
              <a:rPr lang="sv-SE" dirty="0" err="1" smtClean="0"/>
              <a:t>Fifth</a:t>
            </a:r>
            <a:r>
              <a:rPr lang="sv-SE" dirty="0" smtClean="0"/>
              <a:t> </a:t>
            </a:r>
            <a:r>
              <a:rPr lang="sv-SE" dirty="0" err="1" smtClean="0"/>
              <a:t>level</a:t>
            </a:r>
            <a:endParaRPr lang="en-GB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5423400" y="1591733"/>
            <a:ext cx="4406400" cy="862542"/>
          </a:xfrm>
        </p:spPr>
        <p:txBody>
          <a:bodyPr anchor="t">
            <a:noAutofit/>
          </a:bodyPr>
          <a:lstStyle/>
          <a:p>
            <a:r>
              <a:rPr lang="sv-SE" dirty="0" err="1" smtClean="0"/>
              <a:t>Click</a:t>
            </a:r>
            <a:r>
              <a:rPr lang="sv-SE" dirty="0" smtClean="0"/>
              <a:t> </a:t>
            </a:r>
            <a:r>
              <a:rPr lang="sv-SE" dirty="0" err="1" smtClean="0"/>
              <a:t>to</a:t>
            </a:r>
            <a:r>
              <a:rPr lang="sv-SE" dirty="0" smtClean="0"/>
              <a:t> </a:t>
            </a:r>
            <a:r>
              <a:rPr lang="sv-SE" dirty="0" err="1" smtClean="0"/>
              <a:t>edit</a:t>
            </a:r>
            <a:r>
              <a:rPr lang="sv-SE" dirty="0" smtClean="0"/>
              <a:t> Master </a:t>
            </a:r>
            <a:r>
              <a:rPr lang="sv-SE" dirty="0" err="1" smtClean="0"/>
              <a:t>title</a:t>
            </a:r>
            <a:r>
              <a:rPr lang="sv-SE" dirty="0" smtClean="0"/>
              <a:t> style</a:t>
            </a:r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28675" y="479985"/>
            <a:ext cx="9001125" cy="1117600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828675" y="1757082"/>
            <a:ext cx="9001125" cy="4872318"/>
          </a:xfrm>
        </p:spPr>
        <p:txBody>
          <a:bodyPr/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54774" y="6829957"/>
            <a:ext cx="2227461" cy="50397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231BA036-3CAD-486A-A445-B27B54597546}" type="datetime1">
              <a:rPr lang="sv-SE" altLang="sv-SE"/>
              <a:pPr/>
              <a:t>2014-05-05</a:t>
            </a:fld>
            <a:endParaRPr lang="sv-SE" alt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6504186" y="6803708"/>
            <a:ext cx="3385741" cy="50397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10903514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3.jp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28675" y="1336675"/>
            <a:ext cx="9001125" cy="111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4287" tIns="52144" rIns="104287" bIns="5214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Klicka här för att ändra format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28675" y="2667000"/>
            <a:ext cx="9001125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4287" tIns="52144" rIns="104287" bIns="521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Klicka här för att ändra format på bakgrundstexten</a:t>
            </a:r>
          </a:p>
          <a:p>
            <a:pPr lvl="1"/>
            <a:r>
              <a:rPr lang="en-GB" smtClean="0"/>
              <a:t>Nivå två</a:t>
            </a:r>
          </a:p>
          <a:p>
            <a:pPr lvl="2"/>
            <a:r>
              <a:rPr lang="en-GB" smtClean="0"/>
              <a:t>Nivå tre</a:t>
            </a:r>
          </a:p>
          <a:p>
            <a:pPr lvl="3"/>
            <a:r>
              <a:rPr lang="en-GB" smtClean="0"/>
              <a:t>Nivå fyra</a:t>
            </a:r>
          </a:p>
          <a:p>
            <a:pPr lvl="4"/>
            <a:r>
              <a:rPr lang="en-GB" smtClean="0"/>
              <a:t>Nivå fem</a:t>
            </a:r>
          </a:p>
        </p:txBody>
      </p:sp>
      <p:sp>
        <p:nvSpPr>
          <p:cNvPr id="1050" name="Rectangle 26"/>
          <p:cNvSpPr>
            <a:spLocks noChangeArrowheads="1"/>
          </p:cNvSpPr>
          <p:nvPr userDrawn="1"/>
        </p:nvSpPr>
        <p:spPr bwMode="auto">
          <a:xfrm>
            <a:off x="0" y="6970713"/>
            <a:ext cx="10691813" cy="39687"/>
          </a:xfrm>
          <a:prstGeom prst="rect">
            <a:avLst/>
          </a:prstGeom>
          <a:solidFill>
            <a:srgbClr val="3D6B3A"/>
          </a:solidFill>
          <a:ln>
            <a:noFill/>
          </a:ln>
          <a:effectLst/>
          <a:extLst/>
        </p:spPr>
        <p:txBody>
          <a:bodyPr wrap="none" anchor="ctr"/>
          <a:lstStyle/>
          <a:p>
            <a:pPr>
              <a:defRPr/>
            </a:pPr>
            <a:endParaRPr lang="sv-SE">
              <a:ea typeface="ＭＳ Ｐゴシック" charset="0"/>
              <a:cs typeface="ＭＳ Ｐゴシック" charset="0"/>
            </a:endParaRPr>
          </a:p>
        </p:txBody>
      </p:sp>
      <p:pic>
        <p:nvPicPr>
          <p:cNvPr id="36" name="Picture 19" descr="kth_ppt"/>
          <p:cNvPicPr>
            <a:picLocks noChangeAspect="1" noChangeArrowheads="1"/>
          </p:cNvPicPr>
          <p:nvPr userDrawn="1"/>
        </p:nvPicPr>
        <p:blipFill>
          <a:blip r:embed="rId8"/>
          <a:srcRect/>
          <a:stretch>
            <a:fillRect/>
          </a:stretch>
        </p:blipFill>
        <p:spPr bwMode="auto">
          <a:xfrm>
            <a:off x="5357550" y="6984759"/>
            <a:ext cx="568953" cy="5689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" name="Picture 46" descr="CTS_logo_OR_NEG"/>
          <p:cNvPicPr>
            <a:picLocks noChangeAspect="1" noChangeArrowheads="1"/>
          </p:cNvPicPr>
          <p:nvPr userDrawn="1"/>
        </p:nvPicPr>
        <p:blipFill>
          <a:blip r:embed="rId9"/>
          <a:srcRect/>
          <a:stretch>
            <a:fillRect/>
          </a:stretch>
        </p:blipFill>
        <p:spPr bwMode="auto">
          <a:xfrm>
            <a:off x="5944437" y="6984760"/>
            <a:ext cx="1868763" cy="539058"/>
          </a:xfrm>
          <a:prstGeom prst="rect">
            <a:avLst/>
          </a:prstGeom>
          <a:solidFill>
            <a:srgbClr val="3D6B3A"/>
          </a:solidFill>
          <a:ln w="9525">
            <a:noFill/>
            <a:miter lim="800000"/>
            <a:headEnd/>
            <a:tailEnd/>
          </a:ln>
        </p:spPr>
      </p:pic>
      <p:pic>
        <p:nvPicPr>
          <p:cNvPr id="39" name="Bildobjekt 38"/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8654" y="6984759"/>
            <a:ext cx="1962033" cy="56895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87" r:id="rId2"/>
    <p:sldLayoutId id="2147483688" r:id="rId3"/>
    <p:sldLayoutId id="2147483689" r:id="rId4"/>
    <p:sldLayoutId id="2147483690" r:id="rId5"/>
    <p:sldLayoutId id="2147483692" r:id="rId6"/>
  </p:sldLayoutIdLst>
  <p:timing>
    <p:tnLst>
      <p:par>
        <p:cTn id="1" dur="indefinite" restart="never" nodeType="tmRoot"/>
      </p:par>
    </p:tnLst>
  </p:timing>
  <p:txStyles>
    <p:titleStyle>
      <a:lvl1pPr algn="ctr" defTabSz="1042988" rtl="0" eaLnBrk="0" fontAlgn="base" hangingPunct="0">
        <a:spcBef>
          <a:spcPct val="0"/>
        </a:spcBef>
        <a:spcAft>
          <a:spcPct val="0"/>
        </a:spcAft>
        <a:defRPr sz="3200">
          <a:solidFill>
            <a:srgbClr val="3D6B3A"/>
          </a:solidFill>
          <a:latin typeface="Arial MT Bd" charset="0"/>
          <a:ea typeface="ＭＳ Ｐゴシック" charset="0"/>
          <a:cs typeface="ＭＳ Ｐゴシック" charset="0"/>
        </a:defRPr>
      </a:lvl1pPr>
      <a:lvl2pPr algn="ctr" defTabSz="1042988" rtl="0" eaLnBrk="0" fontAlgn="base" hangingPunct="0">
        <a:spcBef>
          <a:spcPct val="0"/>
        </a:spcBef>
        <a:spcAft>
          <a:spcPct val="0"/>
        </a:spcAft>
        <a:defRPr sz="3200">
          <a:solidFill>
            <a:srgbClr val="3D6B3A"/>
          </a:solidFill>
          <a:latin typeface="Arial MT Bd" charset="0"/>
          <a:ea typeface="ＭＳ Ｐゴシック" charset="0"/>
          <a:cs typeface="ＭＳ Ｐゴシック" charset="0"/>
        </a:defRPr>
      </a:lvl2pPr>
      <a:lvl3pPr algn="ctr" defTabSz="1042988" rtl="0" eaLnBrk="0" fontAlgn="base" hangingPunct="0">
        <a:spcBef>
          <a:spcPct val="0"/>
        </a:spcBef>
        <a:spcAft>
          <a:spcPct val="0"/>
        </a:spcAft>
        <a:defRPr sz="3200">
          <a:solidFill>
            <a:srgbClr val="3D6B3A"/>
          </a:solidFill>
          <a:latin typeface="Arial MT Bd" charset="0"/>
          <a:ea typeface="ＭＳ Ｐゴシック" charset="0"/>
          <a:cs typeface="ＭＳ Ｐゴシック" charset="0"/>
        </a:defRPr>
      </a:lvl3pPr>
      <a:lvl4pPr algn="ctr" defTabSz="1042988" rtl="0" eaLnBrk="0" fontAlgn="base" hangingPunct="0">
        <a:spcBef>
          <a:spcPct val="0"/>
        </a:spcBef>
        <a:spcAft>
          <a:spcPct val="0"/>
        </a:spcAft>
        <a:defRPr sz="3200">
          <a:solidFill>
            <a:srgbClr val="3D6B3A"/>
          </a:solidFill>
          <a:latin typeface="Arial MT Bd" charset="0"/>
          <a:ea typeface="ＭＳ Ｐゴシック" charset="0"/>
          <a:cs typeface="ＭＳ Ｐゴシック" charset="0"/>
        </a:defRPr>
      </a:lvl4pPr>
      <a:lvl5pPr algn="ctr" defTabSz="1042988" rtl="0" eaLnBrk="0" fontAlgn="base" hangingPunct="0">
        <a:spcBef>
          <a:spcPct val="0"/>
        </a:spcBef>
        <a:spcAft>
          <a:spcPct val="0"/>
        </a:spcAft>
        <a:defRPr sz="3200">
          <a:solidFill>
            <a:srgbClr val="3D6B3A"/>
          </a:solidFill>
          <a:latin typeface="Arial MT Bd" charset="0"/>
          <a:ea typeface="ＭＳ Ｐゴシック" charset="0"/>
          <a:cs typeface="ＭＳ Ｐゴシック" charset="0"/>
        </a:defRPr>
      </a:lvl5pPr>
      <a:lvl6pPr marL="457200" algn="ctr" defTabSz="1042988" rtl="0" fontAlgn="base">
        <a:spcBef>
          <a:spcPct val="0"/>
        </a:spcBef>
        <a:spcAft>
          <a:spcPct val="0"/>
        </a:spcAft>
        <a:defRPr sz="3200">
          <a:solidFill>
            <a:schemeClr val="accent2"/>
          </a:solidFill>
          <a:latin typeface="Verdana" pitchFamily="-106" charset="0"/>
        </a:defRPr>
      </a:lvl6pPr>
      <a:lvl7pPr marL="914400" algn="ctr" defTabSz="1042988" rtl="0" fontAlgn="base">
        <a:spcBef>
          <a:spcPct val="0"/>
        </a:spcBef>
        <a:spcAft>
          <a:spcPct val="0"/>
        </a:spcAft>
        <a:defRPr sz="3200">
          <a:solidFill>
            <a:schemeClr val="accent2"/>
          </a:solidFill>
          <a:latin typeface="Verdana" pitchFamily="-106" charset="0"/>
        </a:defRPr>
      </a:lvl7pPr>
      <a:lvl8pPr marL="1371600" algn="ctr" defTabSz="1042988" rtl="0" fontAlgn="base">
        <a:spcBef>
          <a:spcPct val="0"/>
        </a:spcBef>
        <a:spcAft>
          <a:spcPct val="0"/>
        </a:spcAft>
        <a:defRPr sz="3200">
          <a:solidFill>
            <a:schemeClr val="accent2"/>
          </a:solidFill>
          <a:latin typeface="Verdana" pitchFamily="-106" charset="0"/>
        </a:defRPr>
      </a:lvl8pPr>
      <a:lvl9pPr marL="1828800" algn="ctr" defTabSz="1042988" rtl="0" fontAlgn="base">
        <a:spcBef>
          <a:spcPct val="0"/>
        </a:spcBef>
        <a:spcAft>
          <a:spcPct val="0"/>
        </a:spcAft>
        <a:defRPr sz="3200">
          <a:solidFill>
            <a:schemeClr val="accent2"/>
          </a:solidFill>
          <a:latin typeface="Verdana" pitchFamily="-106" charset="0"/>
        </a:defRPr>
      </a:lvl9pPr>
    </p:titleStyle>
    <p:bodyStyle>
      <a:lvl1pPr marL="390525" indent="-390525" algn="l" defTabSz="1042988" rtl="0" eaLnBrk="0" fontAlgn="base" hangingPunct="0">
        <a:spcBef>
          <a:spcPct val="25000"/>
        </a:spcBef>
        <a:spcAft>
          <a:spcPct val="0"/>
        </a:spcAft>
        <a:buClr>
          <a:srgbClr val="3D6B3A"/>
        </a:buClr>
        <a:buFont typeface="Times" charset="0"/>
        <a:buChar char="•"/>
        <a:defRPr sz="23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1pPr>
      <a:lvl2pPr marL="847725" indent="-327025" algn="l" defTabSz="1042988" rtl="0" eaLnBrk="0" fontAlgn="base" hangingPunct="0">
        <a:spcBef>
          <a:spcPct val="20000"/>
        </a:spcBef>
        <a:spcAft>
          <a:spcPct val="0"/>
        </a:spcAft>
        <a:buClr>
          <a:srgbClr val="3D6B3A"/>
        </a:buClr>
        <a:buFont typeface="Times" charset="0"/>
        <a:buChar char="•"/>
        <a:defRPr>
          <a:solidFill>
            <a:schemeClr val="tx1"/>
          </a:solidFill>
          <a:latin typeface="Arial" charset="0"/>
          <a:ea typeface="ＭＳ Ｐゴシック" pitchFamily="-106" charset="-128"/>
        </a:defRPr>
      </a:lvl2pPr>
      <a:lvl3pPr marL="1303338" indent="-260350" algn="l" defTabSz="1042988" rtl="0" eaLnBrk="0" fontAlgn="base" hangingPunct="0">
        <a:spcBef>
          <a:spcPct val="20000"/>
        </a:spcBef>
        <a:spcAft>
          <a:spcPct val="0"/>
        </a:spcAft>
        <a:buClr>
          <a:srgbClr val="3D6B3A"/>
        </a:buClr>
        <a:buFont typeface="Times" charset="0"/>
        <a:buChar char="•"/>
        <a:defRPr>
          <a:solidFill>
            <a:schemeClr val="tx1"/>
          </a:solidFill>
          <a:latin typeface="Arial" charset="0"/>
          <a:ea typeface="ＭＳ Ｐゴシック" pitchFamily="-106" charset="-128"/>
        </a:defRPr>
      </a:lvl3pPr>
      <a:lvl4pPr marL="1825625" indent="-261938" algn="l" defTabSz="1042988" rtl="0" eaLnBrk="0" fontAlgn="base" hangingPunct="0">
        <a:spcBef>
          <a:spcPct val="20000"/>
        </a:spcBef>
        <a:spcAft>
          <a:spcPct val="0"/>
        </a:spcAft>
        <a:buClr>
          <a:srgbClr val="3D6B3A"/>
        </a:buClr>
        <a:buFont typeface="Times" charset="0"/>
        <a:buChar char="•"/>
        <a:defRPr>
          <a:solidFill>
            <a:schemeClr val="tx1"/>
          </a:solidFill>
          <a:latin typeface="Arial" charset="0"/>
          <a:ea typeface="ＭＳ Ｐゴシック" pitchFamily="-106" charset="-128"/>
        </a:defRPr>
      </a:lvl4pPr>
      <a:lvl5pPr marL="2346325" indent="-260350" algn="l" defTabSz="1042988" rtl="0" eaLnBrk="0" fontAlgn="base" hangingPunct="0">
        <a:spcBef>
          <a:spcPct val="20000"/>
        </a:spcBef>
        <a:spcAft>
          <a:spcPct val="0"/>
        </a:spcAft>
        <a:buClr>
          <a:srgbClr val="3D6B3A"/>
        </a:buClr>
        <a:buFont typeface="Times" charset="0"/>
        <a:buChar char="•"/>
        <a:defRPr>
          <a:solidFill>
            <a:schemeClr val="tx1"/>
          </a:solidFill>
          <a:latin typeface="Arial" charset="0"/>
          <a:ea typeface="ＭＳ Ｐゴシック" pitchFamily="-106" charset="-128"/>
        </a:defRPr>
      </a:lvl5pPr>
      <a:lvl6pPr marL="2803525" indent="-260350" algn="l" defTabSz="1042988" rtl="0" fontAlgn="base">
        <a:spcBef>
          <a:spcPct val="20000"/>
        </a:spcBef>
        <a:spcAft>
          <a:spcPct val="0"/>
        </a:spcAft>
        <a:buChar char="»"/>
        <a:defRPr sz="2300">
          <a:solidFill>
            <a:schemeClr val="tx1"/>
          </a:solidFill>
          <a:latin typeface="+mn-lt"/>
          <a:ea typeface="ＭＳ Ｐゴシック" pitchFamily="-106" charset="-128"/>
        </a:defRPr>
      </a:lvl6pPr>
      <a:lvl7pPr marL="3260725" indent="-260350" algn="l" defTabSz="1042988" rtl="0" fontAlgn="base">
        <a:spcBef>
          <a:spcPct val="20000"/>
        </a:spcBef>
        <a:spcAft>
          <a:spcPct val="0"/>
        </a:spcAft>
        <a:buChar char="»"/>
        <a:defRPr sz="2300">
          <a:solidFill>
            <a:schemeClr val="tx1"/>
          </a:solidFill>
          <a:latin typeface="+mn-lt"/>
          <a:ea typeface="ＭＳ Ｐゴシック" pitchFamily="-106" charset="-128"/>
        </a:defRPr>
      </a:lvl7pPr>
      <a:lvl8pPr marL="3717925" indent="-260350" algn="l" defTabSz="1042988" rtl="0" fontAlgn="base">
        <a:spcBef>
          <a:spcPct val="20000"/>
        </a:spcBef>
        <a:spcAft>
          <a:spcPct val="0"/>
        </a:spcAft>
        <a:buChar char="»"/>
        <a:defRPr sz="2300">
          <a:solidFill>
            <a:schemeClr val="tx1"/>
          </a:solidFill>
          <a:latin typeface="+mn-lt"/>
          <a:ea typeface="ＭＳ Ｐゴシック" pitchFamily="-106" charset="-128"/>
        </a:defRPr>
      </a:lvl8pPr>
      <a:lvl9pPr marL="4175125" indent="-260350" algn="l" defTabSz="1042988" rtl="0" fontAlgn="base">
        <a:spcBef>
          <a:spcPct val="20000"/>
        </a:spcBef>
        <a:spcAft>
          <a:spcPct val="0"/>
        </a:spcAft>
        <a:buChar char="»"/>
        <a:defRPr sz="2300">
          <a:solidFill>
            <a:schemeClr val="tx1"/>
          </a:solidFill>
          <a:latin typeface="+mn-lt"/>
          <a:ea typeface="ＭＳ Ｐゴシック" pitchFamily="-106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2690901"/>
            <a:ext cx="9067800" cy="1648017"/>
          </a:xfrm>
        </p:spPr>
        <p:txBody>
          <a:bodyPr/>
          <a:lstStyle/>
          <a:p>
            <a:r>
              <a:rPr lang="en-US" dirty="0" err="1" smtClean="0">
                <a:solidFill>
                  <a:schemeClr val="tx1"/>
                </a:solidFill>
              </a:rPr>
              <a:t>Prioriteringskriterierna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tågplaneprocessen</a:t>
            </a:r>
            <a:r>
              <a:rPr lang="en-US" dirty="0" smtClean="0">
                <a:solidFill>
                  <a:schemeClr val="tx1"/>
                </a:solidFill>
              </a:rPr>
              <a:t/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err="1" smtClean="0">
                <a:solidFill>
                  <a:schemeClr val="tx1"/>
                </a:solidFill>
              </a:rPr>
              <a:t>Förstudieresultat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och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fortsättning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36913" y="4840955"/>
            <a:ext cx="7576457" cy="878749"/>
          </a:xfrm>
        </p:spPr>
        <p:txBody>
          <a:bodyPr/>
          <a:lstStyle/>
          <a:p>
            <a:r>
              <a:rPr lang="en-US" sz="2000" dirty="0" smtClean="0">
                <a:solidFill>
                  <a:schemeClr val="tx1"/>
                </a:solidFill>
              </a:rPr>
              <a:t>Jonas </a:t>
            </a:r>
            <a:r>
              <a:rPr lang="en-US" sz="2000" dirty="0" err="1" smtClean="0">
                <a:solidFill>
                  <a:schemeClr val="tx1"/>
                </a:solidFill>
              </a:rPr>
              <a:t>Eliasson</a:t>
            </a:r>
            <a:r>
              <a:rPr lang="en-US" sz="2000" dirty="0" smtClean="0">
                <a:solidFill>
                  <a:schemeClr val="tx1"/>
                </a:solidFill>
              </a:rPr>
              <a:t>, KTH/CTS</a:t>
            </a:r>
          </a:p>
          <a:p>
            <a:r>
              <a:rPr lang="en-US" sz="2000" dirty="0" smtClean="0">
                <a:solidFill>
                  <a:schemeClr val="tx1"/>
                </a:solidFill>
              </a:rPr>
              <a:t>Martin </a:t>
            </a:r>
            <a:r>
              <a:rPr lang="en-US" sz="2000" dirty="0" err="1" smtClean="0">
                <a:solidFill>
                  <a:schemeClr val="tx1"/>
                </a:solidFill>
              </a:rPr>
              <a:t>Aronsson</a:t>
            </a:r>
            <a:r>
              <a:rPr lang="en-US" sz="2000" dirty="0" smtClean="0">
                <a:solidFill>
                  <a:schemeClr val="tx1"/>
                </a:solidFill>
              </a:rPr>
              <a:t>, </a:t>
            </a:r>
            <a:r>
              <a:rPr lang="en-US" sz="2000" dirty="0" smtClean="0">
                <a:solidFill>
                  <a:schemeClr val="tx1"/>
                </a:solidFill>
              </a:rPr>
              <a:t>SICS</a:t>
            </a:r>
            <a:endParaRPr lang="en-US" sz="20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8868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8220" y="232740"/>
            <a:ext cx="9897564" cy="1259946"/>
          </a:xfrm>
        </p:spPr>
        <p:txBody>
          <a:bodyPr/>
          <a:lstStyle/>
          <a:p>
            <a:r>
              <a:rPr lang="en-US" dirty="0" smtClean="0"/>
              <a:t>“Timing”: </a:t>
            </a:r>
            <a:r>
              <a:rPr lang="en-US" dirty="0" err="1" smtClean="0"/>
              <a:t>Hur</a:t>
            </a:r>
            <a:r>
              <a:rPr lang="en-US" dirty="0" smtClean="0"/>
              <a:t> </a:t>
            </a:r>
            <a:r>
              <a:rPr lang="en-US" dirty="0" err="1" smtClean="0"/>
              <a:t>långt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förväg</a:t>
            </a:r>
            <a:r>
              <a:rPr lang="en-US" dirty="0" smtClean="0"/>
              <a:t> “vet” </a:t>
            </a:r>
            <a:r>
              <a:rPr lang="en-US" dirty="0" err="1" smtClean="0"/>
              <a:t>operatören</a:t>
            </a:r>
            <a:r>
              <a:rPr lang="en-US" dirty="0" smtClean="0"/>
              <a:t> </a:t>
            </a:r>
            <a:r>
              <a:rPr lang="en-US" dirty="0" err="1" smtClean="0"/>
              <a:t>behovet</a:t>
            </a:r>
            <a:r>
              <a:rPr lang="en-US" dirty="0" smtClean="0"/>
              <a:t>?</a:t>
            </a:r>
            <a:endParaRPr lang="sv-SE" dirty="0"/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4551657" y="4829593"/>
            <a:ext cx="1246338" cy="40248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102645" tIns="51323" rIns="102645" bIns="51323"/>
          <a:lstStyle/>
          <a:p>
            <a:pPr algn="ctr" defTabSz="521437">
              <a:buClr>
                <a:srgbClr val="000000"/>
              </a:buClr>
              <a:buSzPct val="100000"/>
              <a:tabLst>
                <a:tab pos="0" algn="l"/>
                <a:tab pos="521437" algn="l"/>
                <a:tab pos="1042873" algn="l"/>
                <a:tab pos="1564310" algn="l"/>
                <a:tab pos="2085746" algn="l"/>
                <a:tab pos="2607183" algn="l"/>
                <a:tab pos="3128620" algn="l"/>
                <a:tab pos="3650056" algn="l"/>
                <a:tab pos="4171493" algn="l"/>
                <a:tab pos="4692929" algn="l"/>
                <a:tab pos="5214366" algn="l"/>
                <a:tab pos="5735803" algn="l"/>
                <a:tab pos="6257239" algn="l"/>
                <a:tab pos="6778676" algn="l"/>
                <a:tab pos="7300112" algn="l"/>
                <a:tab pos="7821549" algn="l"/>
                <a:tab pos="8342986" algn="l"/>
                <a:tab pos="8864422" algn="l"/>
                <a:tab pos="9385859" algn="l"/>
                <a:tab pos="9907295" algn="l"/>
                <a:tab pos="10428732" algn="l"/>
              </a:tabLst>
            </a:pPr>
            <a:r>
              <a:rPr lang="en-US" sz="1600" dirty="0" err="1">
                <a:solidFill>
                  <a:srgbClr val="000000"/>
                </a:solidFill>
                <a:latin typeface="Arial" pitchFamily="34" charset="0"/>
              </a:rPr>
              <a:t>Ansökan</a:t>
            </a:r>
            <a:endParaRPr lang="en-US" sz="1600" dirty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8" name="Line 5"/>
          <p:cNvSpPr>
            <a:spLocks noChangeShapeType="1"/>
          </p:cNvSpPr>
          <p:nvPr/>
        </p:nvSpPr>
        <p:spPr bwMode="auto">
          <a:xfrm>
            <a:off x="565140" y="4253868"/>
            <a:ext cx="9525472" cy="0"/>
          </a:xfrm>
          <a:prstGeom prst="line">
            <a:avLst/>
          </a:prstGeom>
          <a:noFill/>
          <a:ln w="36720">
            <a:solidFill>
              <a:srgbClr val="000000"/>
            </a:solidFill>
            <a:round/>
            <a:headEnd/>
            <a:tailEnd type="triangle" w="med" len="med"/>
          </a:ln>
        </p:spPr>
        <p:txBody>
          <a:bodyPr lIns="104287" tIns="52144" rIns="104287" bIns="52144"/>
          <a:lstStyle/>
          <a:p>
            <a:endParaRPr lang="sv-SE"/>
          </a:p>
        </p:txBody>
      </p:sp>
      <p:sp>
        <p:nvSpPr>
          <p:cNvPr id="9" name="Line 6"/>
          <p:cNvSpPr>
            <a:spLocks noChangeShapeType="1"/>
          </p:cNvSpPr>
          <p:nvPr/>
        </p:nvSpPr>
        <p:spPr bwMode="auto">
          <a:xfrm>
            <a:off x="5402692" y="4252118"/>
            <a:ext cx="1092" cy="503978"/>
          </a:xfrm>
          <a:prstGeom prst="line">
            <a:avLst/>
          </a:prstGeom>
          <a:noFill/>
          <a:ln w="36720">
            <a:solidFill>
              <a:srgbClr val="000000"/>
            </a:solidFill>
            <a:round/>
            <a:headEnd/>
            <a:tailEnd/>
          </a:ln>
        </p:spPr>
        <p:txBody>
          <a:bodyPr lIns="104287" tIns="52144" rIns="104287" bIns="52144"/>
          <a:lstStyle/>
          <a:p>
            <a:endParaRPr lang="sv-SE"/>
          </a:p>
        </p:txBody>
      </p:sp>
      <p:sp>
        <p:nvSpPr>
          <p:cNvPr id="10" name="Line 7"/>
          <p:cNvSpPr>
            <a:spLocks noChangeShapeType="1"/>
          </p:cNvSpPr>
          <p:nvPr/>
        </p:nvSpPr>
        <p:spPr bwMode="auto">
          <a:xfrm>
            <a:off x="5854776" y="4252118"/>
            <a:ext cx="0" cy="1007957"/>
          </a:xfrm>
          <a:prstGeom prst="line">
            <a:avLst/>
          </a:prstGeom>
          <a:noFill/>
          <a:ln w="36720">
            <a:solidFill>
              <a:srgbClr val="000000"/>
            </a:solidFill>
            <a:round/>
            <a:headEnd/>
            <a:tailEnd/>
          </a:ln>
        </p:spPr>
        <p:txBody>
          <a:bodyPr lIns="104287" tIns="52144" rIns="104287" bIns="52144"/>
          <a:lstStyle/>
          <a:p>
            <a:endParaRPr lang="sv-SE"/>
          </a:p>
        </p:txBody>
      </p:sp>
      <p:sp>
        <p:nvSpPr>
          <p:cNvPr id="11" name="Line 8"/>
          <p:cNvSpPr>
            <a:spLocks noChangeShapeType="1"/>
          </p:cNvSpPr>
          <p:nvPr/>
        </p:nvSpPr>
        <p:spPr bwMode="auto">
          <a:xfrm>
            <a:off x="6276285" y="4252118"/>
            <a:ext cx="1092" cy="516228"/>
          </a:xfrm>
          <a:prstGeom prst="line">
            <a:avLst/>
          </a:prstGeom>
          <a:noFill/>
          <a:ln w="36720">
            <a:solidFill>
              <a:srgbClr val="000000"/>
            </a:solidFill>
            <a:round/>
            <a:headEnd/>
            <a:tailEnd/>
          </a:ln>
        </p:spPr>
        <p:txBody>
          <a:bodyPr lIns="104287" tIns="52144" rIns="104287" bIns="52144"/>
          <a:lstStyle/>
          <a:p>
            <a:endParaRPr lang="sv-SE"/>
          </a:p>
        </p:txBody>
      </p:sp>
      <p:sp>
        <p:nvSpPr>
          <p:cNvPr id="12" name="Line 9"/>
          <p:cNvSpPr>
            <a:spLocks noChangeShapeType="1"/>
          </p:cNvSpPr>
          <p:nvPr/>
        </p:nvSpPr>
        <p:spPr bwMode="auto">
          <a:xfrm>
            <a:off x="7537534" y="4264368"/>
            <a:ext cx="1092" cy="503978"/>
          </a:xfrm>
          <a:prstGeom prst="line">
            <a:avLst/>
          </a:prstGeom>
          <a:noFill/>
          <a:ln w="36720">
            <a:solidFill>
              <a:srgbClr val="000000"/>
            </a:solidFill>
            <a:round/>
            <a:headEnd/>
            <a:tailEnd/>
          </a:ln>
        </p:spPr>
        <p:txBody>
          <a:bodyPr lIns="104287" tIns="52144" rIns="104287" bIns="52144"/>
          <a:lstStyle/>
          <a:p>
            <a:endParaRPr lang="sv-SE"/>
          </a:p>
        </p:txBody>
      </p:sp>
      <p:sp>
        <p:nvSpPr>
          <p:cNvPr id="13" name="Line 10"/>
          <p:cNvSpPr>
            <a:spLocks noChangeShapeType="1"/>
          </p:cNvSpPr>
          <p:nvPr/>
        </p:nvSpPr>
        <p:spPr bwMode="auto">
          <a:xfrm flipH="1">
            <a:off x="6758945" y="4252118"/>
            <a:ext cx="6551" cy="1007957"/>
          </a:xfrm>
          <a:prstGeom prst="line">
            <a:avLst/>
          </a:prstGeom>
          <a:noFill/>
          <a:ln w="36720">
            <a:solidFill>
              <a:srgbClr val="000000"/>
            </a:solidFill>
            <a:round/>
            <a:headEnd/>
            <a:tailEnd/>
          </a:ln>
        </p:spPr>
        <p:txBody>
          <a:bodyPr lIns="104287" tIns="52144" rIns="104287" bIns="52144"/>
          <a:lstStyle/>
          <a:p>
            <a:endParaRPr lang="sv-SE"/>
          </a:p>
        </p:txBody>
      </p:sp>
      <p:sp>
        <p:nvSpPr>
          <p:cNvPr id="14" name="Text Box 11"/>
          <p:cNvSpPr txBox="1">
            <a:spLocks noChangeArrowheads="1"/>
          </p:cNvSpPr>
          <p:nvPr/>
        </p:nvSpPr>
        <p:spPr bwMode="auto">
          <a:xfrm>
            <a:off x="5269537" y="5386070"/>
            <a:ext cx="1130277" cy="40423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102645" tIns="51323" rIns="102645" bIns="51323"/>
          <a:lstStyle/>
          <a:p>
            <a:pPr algn="ctr" defTabSz="521437">
              <a:buClr>
                <a:srgbClr val="000000"/>
              </a:buClr>
              <a:buSzPct val="100000"/>
              <a:tabLst>
                <a:tab pos="0" algn="l"/>
                <a:tab pos="521437" algn="l"/>
                <a:tab pos="1042873" algn="l"/>
                <a:tab pos="1564310" algn="l"/>
                <a:tab pos="2085746" algn="l"/>
                <a:tab pos="2607183" algn="l"/>
                <a:tab pos="3128620" algn="l"/>
                <a:tab pos="3650056" algn="l"/>
                <a:tab pos="4171493" algn="l"/>
                <a:tab pos="4692929" algn="l"/>
                <a:tab pos="5214366" algn="l"/>
                <a:tab pos="5735803" algn="l"/>
                <a:tab pos="6257239" algn="l"/>
                <a:tab pos="6778676" algn="l"/>
                <a:tab pos="7300112" algn="l"/>
                <a:tab pos="7821549" algn="l"/>
                <a:tab pos="8342986" algn="l"/>
                <a:tab pos="8864422" algn="l"/>
                <a:tab pos="9385859" algn="l"/>
                <a:tab pos="9907295" algn="l"/>
                <a:tab pos="10428732" algn="l"/>
              </a:tabLst>
            </a:pPr>
            <a:r>
              <a:rPr lang="en-US" sz="1600" dirty="0" err="1">
                <a:solidFill>
                  <a:srgbClr val="000000"/>
                </a:solidFill>
                <a:latin typeface="Arial" pitchFamily="34" charset="0"/>
              </a:rPr>
              <a:t>Förslag</a:t>
            </a:r>
            <a:r>
              <a:rPr lang="en-US" sz="1600" dirty="0">
                <a:solidFill>
                  <a:srgbClr val="000000"/>
                </a:solidFill>
                <a:latin typeface="Arial" pitchFamily="34" charset="0"/>
              </a:rPr>
              <a:t> TP</a:t>
            </a:r>
          </a:p>
        </p:txBody>
      </p:sp>
      <p:sp>
        <p:nvSpPr>
          <p:cNvPr id="15" name="Text Box 12"/>
          <p:cNvSpPr txBox="1">
            <a:spLocks noChangeArrowheads="1"/>
          </p:cNvSpPr>
          <p:nvPr/>
        </p:nvSpPr>
        <p:spPr bwMode="auto">
          <a:xfrm>
            <a:off x="5935584" y="4831344"/>
            <a:ext cx="684678" cy="50047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102645" tIns="51323" rIns="102645" bIns="51323"/>
          <a:lstStyle/>
          <a:p>
            <a:pPr algn="ctr" defTabSz="521437">
              <a:buClr>
                <a:srgbClr val="000000"/>
              </a:buClr>
              <a:buSzPct val="100000"/>
              <a:tabLst>
                <a:tab pos="0" algn="l"/>
                <a:tab pos="521437" algn="l"/>
                <a:tab pos="1042873" algn="l"/>
                <a:tab pos="1564310" algn="l"/>
                <a:tab pos="2085746" algn="l"/>
                <a:tab pos="2607183" algn="l"/>
                <a:tab pos="3128620" algn="l"/>
                <a:tab pos="3650056" algn="l"/>
                <a:tab pos="4171493" algn="l"/>
                <a:tab pos="4692929" algn="l"/>
                <a:tab pos="5214366" algn="l"/>
                <a:tab pos="5735803" algn="l"/>
                <a:tab pos="6257239" algn="l"/>
                <a:tab pos="6778676" algn="l"/>
                <a:tab pos="7300112" algn="l"/>
                <a:tab pos="7821549" algn="l"/>
                <a:tab pos="8342986" algn="l"/>
                <a:tab pos="8864422" algn="l"/>
                <a:tab pos="9385859" algn="l"/>
                <a:tab pos="9907295" algn="l"/>
                <a:tab pos="10428732" algn="l"/>
              </a:tabLst>
            </a:pPr>
            <a:r>
              <a:rPr lang="en-US" sz="1600">
                <a:solidFill>
                  <a:srgbClr val="000000"/>
                </a:solidFill>
                <a:latin typeface="Arial" pitchFamily="34" charset="0"/>
              </a:rPr>
              <a:t>Svar</a:t>
            </a:r>
          </a:p>
        </p:txBody>
      </p:sp>
      <p:sp>
        <p:nvSpPr>
          <p:cNvPr id="16" name="Text Box 13"/>
          <p:cNvSpPr txBox="1">
            <a:spLocks noChangeArrowheads="1"/>
          </p:cNvSpPr>
          <p:nvPr/>
        </p:nvSpPr>
        <p:spPr bwMode="auto">
          <a:xfrm>
            <a:off x="6961141" y="4824344"/>
            <a:ext cx="1210457" cy="5687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102645" tIns="51323" rIns="102645" bIns="51323"/>
          <a:lstStyle/>
          <a:p>
            <a:pPr algn="ctr" defTabSz="521437">
              <a:buClr>
                <a:srgbClr val="000000"/>
              </a:buClr>
              <a:buSzPct val="100000"/>
              <a:tabLst>
                <a:tab pos="0" algn="l"/>
                <a:tab pos="521437" algn="l"/>
                <a:tab pos="1042873" algn="l"/>
                <a:tab pos="1564310" algn="l"/>
                <a:tab pos="2085746" algn="l"/>
                <a:tab pos="2607183" algn="l"/>
                <a:tab pos="3128620" algn="l"/>
                <a:tab pos="3650056" algn="l"/>
                <a:tab pos="4171493" algn="l"/>
                <a:tab pos="4692929" algn="l"/>
                <a:tab pos="5214366" algn="l"/>
                <a:tab pos="5735803" algn="l"/>
                <a:tab pos="6257239" algn="l"/>
                <a:tab pos="6778676" algn="l"/>
                <a:tab pos="7300112" algn="l"/>
                <a:tab pos="7821549" algn="l"/>
                <a:tab pos="8342986" algn="l"/>
                <a:tab pos="8864422" algn="l"/>
                <a:tab pos="9385859" algn="l"/>
                <a:tab pos="9907295" algn="l"/>
                <a:tab pos="10428732" algn="l"/>
              </a:tabLst>
            </a:pPr>
            <a:r>
              <a:rPr lang="en-US" sz="1600" dirty="0" err="1">
                <a:solidFill>
                  <a:srgbClr val="000000"/>
                </a:solidFill>
                <a:latin typeface="Arial" pitchFamily="34" charset="0"/>
              </a:rPr>
              <a:t>trafikstart</a:t>
            </a:r>
            <a:endParaRPr lang="en-US" sz="1600" dirty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22" name="Text Box 19"/>
          <p:cNvSpPr txBox="1">
            <a:spLocks noChangeArrowheads="1"/>
          </p:cNvSpPr>
          <p:nvPr/>
        </p:nvSpPr>
        <p:spPr bwMode="auto">
          <a:xfrm>
            <a:off x="6292900" y="5387819"/>
            <a:ext cx="1496854" cy="50222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102645" tIns="51323" rIns="102645" bIns="51323"/>
          <a:lstStyle/>
          <a:p>
            <a:pPr algn="ctr" defTabSz="521437">
              <a:buClr>
                <a:srgbClr val="000000"/>
              </a:buClr>
              <a:buSzPct val="100000"/>
              <a:tabLst>
                <a:tab pos="0" algn="l"/>
                <a:tab pos="521437" algn="l"/>
                <a:tab pos="1042873" algn="l"/>
                <a:tab pos="1564310" algn="l"/>
                <a:tab pos="2085746" algn="l"/>
                <a:tab pos="2607183" algn="l"/>
                <a:tab pos="3128620" algn="l"/>
                <a:tab pos="3650056" algn="l"/>
                <a:tab pos="4171493" algn="l"/>
                <a:tab pos="4692929" algn="l"/>
                <a:tab pos="5214366" algn="l"/>
                <a:tab pos="5735803" algn="l"/>
                <a:tab pos="6257239" algn="l"/>
                <a:tab pos="6778676" algn="l"/>
                <a:tab pos="7300112" algn="l"/>
                <a:tab pos="7821549" algn="l"/>
                <a:tab pos="8342986" algn="l"/>
                <a:tab pos="8864422" algn="l"/>
                <a:tab pos="9385859" algn="l"/>
                <a:tab pos="9907295" algn="l"/>
                <a:tab pos="10428732" algn="l"/>
              </a:tabLst>
            </a:pPr>
            <a:r>
              <a:rPr lang="en-US" sz="1600" dirty="0" err="1">
                <a:solidFill>
                  <a:srgbClr val="000000"/>
                </a:solidFill>
                <a:latin typeface="Arial" pitchFamily="34" charset="0"/>
              </a:rPr>
              <a:t>Fastställelse</a:t>
            </a:r>
            <a:endParaRPr lang="en-US" sz="1600" dirty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26" name="Line 25"/>
          <p:cNvSpPr>
            <a:spLocks noChangeShapeType="1"/>
          </p:cNvSpPr>
          <p:nvPr/>
        </p:nvSpPr>
        <p:spPr bwMode="auto">
          <a:xfrm>
            <a:off x="9754278" y="4255618"/>
            <a:ext cx="1092" cy="503978"/>
          </a:xfrm>
          <a:prstGeom prst="line">
            <a:avLst/>
          </a:prstGeom>
          <a:noFill/>
          <a:ln w="36720">
            <a:solidFill>
              <a:srgbClr val="000000"/>
            </a:solidFill>
            <a:round/>
            <a:headEnd/>
            <a:tailEnd/>
          </a:ln>
        </p:spPr>
        <p:txBody>
          <a:bodyPr lIns="104287" tIns="52144" rIns="104287" bIns="52144"/>
          <a:lstStyle/>
          <a:p>
            <a:endParaRPr lang="sv-SE"/>
          </a:p>
        </p:txBody>
      </p:sp>
      <p:sp>
        <p:nvSpPr>
          <p:cNvPr id="27" name="Text Box 26"/>
          <p:cNvSpPr txBox="1">
            <a:spLocks noChangeArrowheads="1"/>
          </p:cNvSpPr>
          <p:nvPr/>
        </p:nvSpPr>
        <p:spPr bwMode="auto">
          <a:xfrm>
            <a:off x="9329493" y="4778846"/>
            <a:ext cx="980470" cy="5687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102645" tIns="51323" rIns="102645" bIns="51323"/>
          <a:lstStyle/>
          <a:p>
            <a:pPr algn="ctr" defTabSz="521437">
              <a:buClr>
                <a:srgbClr val="000000"/>
              </a:buClr>
              <a:buSzPct val="100000"/>
              <a:tabLst>
                <a:tab pos="0" algn="l"/>
                <a:tab pos="521437" algn="l"/>
                <a:tab pos="1042873" algn="l"/>
                <a:tab pos="1564310" algn="l"/>
                <a:tab pos="2085746" algn="l"/>
                <a:tab pos="2607183" algn="l"/>
                <a:tab pos="3128620" algn="l"/>
                <a:tab pos="3650056" algn="l"/>
                <a:tab pos="4171493" algn="l"/>
                <a:tab pos="4692929" algn="l"/>
                <a:tab pos="5214366" algn="l"/>
                <a:tab pos="5735803" algn="l"/>
                <a:tab pos="6257239" algn="l"/>
                <a:tab pos="6778676" algn="l"/>
                <a:tab pos="7300112" algn="l"/>
                <a:tab pos="7821549" algn="l"/>
                <a:tab pos="8342986" algn="l"/>
                <a:tab pos="8864422" algn="l"/>
                <a:tab pos="9385859" algn="l"/>
                <a:tab pos="9907295" algn="l"/>
                <a:tab pos="10428732" algn="l"/>
              </a:tabLst>
            </a:pPr>
            <a:r>
              <a:rPr lang="en-US" sz="1600" dirty="0" err="1">
                <a:solidFill>
                  <a:srgbClr val="000000"/>
                </a:solidFill>
                <a:latin typeface="Arial" pitchFamily="34" charset="0"/>
              </a:rPr>
              <a:t>Nästa</a:t>
            </a:r>
            <a:endParaRPr lang="en-US" sz="1600" dirty="0">
              <a:solidFill>
                <a:srgbClr val="000000"/>
              </a:solidFill>
              <a:latin typeface="Arial" pitchFamily="34" charset="0"/>
            </a:endParaRPr>
          </a:p>
          <a:p>
            <a:pPr algn="ctr" defTabSz="521437">
              <a:buClr>
                <a:srgbClr val="000000"/>
              </a:buClr>
              <a:buSzPct val="100000"/>
              <a:tabLst>
                <a:tab pos="0" algn="l"/>
                <a:tab pos="521437" algn="l"/>
                <a:tab pos="1042873" algn="l"/>
                <a:tab pos="1564310" algn="l"/>
                <a:tab pos="2085746" algn="l"/>
                <a:tab pos="2607183" algn="l"/>
                <a:tab pos="3128620" algn="l"/>
                <a:tab pos="3650056" algn="l"/>
                <a:tab pos="4171493" algn="l"/>
                <a:tab pos="4692929" algn="l"/>
                <a:tab pos="5214366" algn="l"/>
                <a:tab pos="5735803" algn="l"/>
                <a:tab pos="6257239" algn="l"/>
                <a:tab pos="6778676" algn="l"/>
                <a:tab pos="7300112" algn="l"/>
                <a:tab pos="7821549" algn="l"/>
                <a:tab pos="8342986" algn="l"/>
                <a:tab pos="8864422" algn="l"/>
                <a:tab pos="9385859" algn="l"/>
                <a:tab pos="9907295" algn="l"/>
                <a:tab pos="10428732" algn="l"/>
              </a:tabLst>
            </a:pPr>
            <a:r>
              <a:rPr lang="en-US" sz="1600" dirty="0" err="1">
                <a:solidFill>
                  <a:srgbClr val="000000"/>
                </a:solidFill>
                <a:latin typeface="Arial" pitchFamily="34" charset="0"/>
              </a:rPr>
              <a:t>tågplan</a:t>
            </a:r>
            <a:endParaRPr lang="en-US" sz="1600" dirty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28" name="Line 27"/>
          <p:cNvSpPr>
            <a:spLocks noChangeShapeType="1"/>
          </p:cNvSpPr>
          <p:nvPr/>
        </p:nvSpPr>
        <p:spPr bwMode="auto">
          <a:xfrm>
            <a:off x="4911296" y="3023670"/>
            <a:ext cx="2184" cy="1233698"/>
          </a:xfrm>
          <a:prstGeom prst="line">
            <a:avLst/>
          </a:prstGeom>
          <a:noFill/>
          <a:ln w="36720">
            <a:solidFill>
              <a:srgbClr val="000000"/>
            </a:solidFill>
            <a:round/>
            <a:headEnd/>
            <a:tailEnd/>
          </a:ln>
        </p:spPr>
        <p:txBody>
          <a:bodyPr lIns="104287" tIns="52144" rIns="104287" bIns="52144"/>
          <a:lstStyle/>
          <a:p>
            <a:endParaRPr lang="sv-SE"/>
          </a:p>
        </p:txBody>
      </p:sp>
      <p:sp>
        <p:nvSpPr>
          <p:cNvPr id="29" name="Line 28"/>
          <p:cNvSpPr>
            <a:spLocks noChangeShapeType="1"/>
          </p:cNvSpPr>
          <p:nvPr/>
        </p:nvSpPr>
        <p:spPr bwMode="auto">
          <a:xfrm>
            <a:off x="7801796" y="3002671"/>
            <a:ext cx="2184" cy="1233698"/>
          </a:xfrm>
          <a:prstGeom prst="line">
            <a:avLst/>
          </a:prstGeom>
          <a:noFill/>
          <a:ln w="36720">
            <a:solidFill>
              <a:srgbClr val="000000"/>
            </a:solidFill>
            <a:round/>
            <a:headEnd/>
            <a:tailEnd/>
          </a:ln>
        </p:spPr>
        <p:txBody>
          <a:bodyPr lIns="104287" tIns="52144" rIns="104287" bIns="52144"/>
          <a:lstStyle/>
          <a:p>
            <a:endParaRPr lang="sv-SE"/>
          </a:p>
        </p:txBody>
      </p:sp>
      <p:sp>
        <p:nvSpPr>
          <p:cNvPr id="30" name="Text Box 29"/>
          <p:cNvSpPr txBox="1">
            <a:spLocks noChangeArrowheads="1"/>
          </p:cNvSpPr>
          <p:nvPr/>
        </p:nvSpPr>
        <p:spPr bwMode="auto">
          <a:xfrm>
            <a:off x="6140878" y="2524937"/>
            <a:ext cx="684678" cy="3009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102645" tIns="51323" rIns="102645" bIns="51323"/>
          <a:lstStyle/>
          <a:p>
            <a:pPr algn="ctr" defTabSz="521437">
              <a:buClr>
                <a:srgbClr val="000000"/>
              </a:buClr>
              <a:buSzPct val="100000"/>
              <a:tabLst>
                <a:tab pos="0" algn="l"/>
                <a:tab pos="521437" algn="l"/>
                <a:tab pos="1042873" algn="l"/>
                <a:tab pos="1564310" algn="l"/>
                <a:tab pos="2085746" algn="l"/>
                <a:tab pos="2607183" algn="l"/>
                <a:tab pos="3128620" algn="l"/>
                <a:tab pos="3650056" algn="l"/>
                <a:tab pos="4171493" algn="l"/>
                <a:tab pos="4692929" algn="l"/>
                <a:tab pos="5214366" algn="l"/>
                <a:tab pos="5735803" algn="l"/>
                <a:tab pos="6257239" algn="l"/>
                <a:tab pos="6778676" algn="l"/>
                <a:tab pos="7300112" algn="l"/>
                <a:tab pos="7821549" algn="l"/>
                <a:tab pos="8342986" algn="l"/>
                <a:tab pos="8864422" algn="l"/>
                <a:tab pos="9385859" algn="l"/>
                <a:tab pos="9907295" algn="l"/>
                <a:tab pos="10428732" algn="l"/>
              </a:tabLst>
            </a:pPr>
            <a:r>
              <a:rPr lang="en-US" sz="1400" dirty="0" err="1">
                <a:solidFill>
                  <a:srgbClr val="000000"/>
                </a:solidFill>
                <a:latin typeface="Arial" pitchFamily="34" charset="0"/>
              </a:rPr>
              <a:t>År</a:t>
            </a:r>
            <a:r>
              <a:rPr lang="en-US" sz="1400" dirty="0">
                <a:solidFill>
                  <a:srgbClr val="000000"/>
                </a:solidFill>
                <a:latin typeface="Arial" pitchFamily="34" charset="0"/>
              </a:rPr>
              <a:t> XX-1</a:t>
            </a:r>
          </a:p>
        </p:txBody>
      </p:sp>
      <p:sp>
        <p:nvSpPr>
          <p:cNvPr id="31" name="Line 31"/>
          <p:cNvSpPr>
            <a:spLocks noChangeShapeType="1"/>
          </p:cNvSpPr>
          <p:nvPr/>
        </p:nvSpPr>
        <p:spPr bwMode="auto">
          <a:xfrm>
            <a:off x="9918076" y="3020170"/>
            <a:ext cx="2184" cy="1233698"/>
          </a:xfrm>
          <a:prstGeom prst="line">
            <a:avLst/>
          </a:prstGeom>
          <a:noFill/>
          <a:ln w="36720">
            <a:solidFill>
              <a:srgbClr val="000000"/>
            </a:solidFill>
            <a:round/>
            <a:headEnd/>
            <a:tailEnd/>
          </a:ln>
        </p:spPr>
        <p:txBody>
          <a:bodyPr lIns="104287" tIns="52144" rIns="104287" bIns="52144"/>
          <a:lstStyle/>
          <a:p>
            <a:endParaRPr lang="sv-SE"/>
          </a:p>
        </p:txBody>
      </p:sp>
      <p:sp>
        <p:nvSpPr>
          <p:cNvPr id="32" name="Text Box 33"/>
          <p:cNvSpPr txBox="1">
            <a:spLocks noChangeArrowheads="1"/>
          </p:cNvSpPr>
          <p:nvPr/>
        </p:nvSpPr>
        <p:spPr bwMode="auto">
          <a:xfrm>
            <a:off x="8494120" y="2514437"/>
            <a:ext cx="684679" cy="3009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102645" tIns="51323" rIns="102645" bIns="51323"/>
          <a:lstStyle/>
          <a:p>
            <a:pPr algn="ctr" defTabSz="521437">
              <a:buClr>
                <a:srgbClr val="000000"/>
              </a:buClr>
              <a:buSzPct val="100000"/>
              <a:tabLst>
                <a:tab pos="0" algn="l"/>
                <a:tab pos="521437" algn="l"/>
                <a:tab pos="1042873" algn="l"/>
                <a:tab pos="1564310" algn="l"/>
                <a:tab pos="2085746" algn="l"/>
                <a:tab pos="2607183" algn="l"/>
                <a:tab pos="3128620" algn="l"/>
                <a:tab pos="3650056" algn="l"/>
                <a:tab pos="4171493" algn="l"/>
                <a:tab pos="4692929" algn="l"/>
                <a:tab pos="5214366" algn="l"/>
                <a:tab pos="5735803" algn="l"/>
                <a:tab pos="6257239" algn="l"/>
                <a:tab pos="6778676" algn="l"/>
                <a:tab pos="7300112" algn="l"/>
                <a:tab pos="7821549" algn="l"/>
                <a:tab pos="8342986" algn="l"/>
                <a:tab pos="8864422" algn="l"/>
                <a:tab pos="9385859" algn="l"/>
                <a:tab pos="9907295" algn="l"/>
                <a:tab pos="10428732" algn="l"/>
              </a:tabLst>
            </a:pPr>
            <a:r>
              <a:rPr lang="en-US" sz="1400">
                <a:solidFill>
                  <a:srgbClr val="000000"/>
                </a:solidFill>
                <a:latin typeface="Arial" pitchFamily="34" charset="0"/>
              </a:rPr>
              <a:t>År XX</a:t>
            </a:r>
          </a:p>
        </p:txBody>
      </p:sp>
      <p:sp>
        <p:nvSpPr>
          <p:cNvPr id="34" name="Text Box 29"/>
          <p:cNvSpPr txBox="1">
            <a:spLocks noChangeArrowheads="1"/>
          </p:cNvSpPr>
          <p:nvPr/>
        </p:nvSpPr>
        <p:spPr bwMode="auto">
          <a:xfrm>
            <a:off x="3600299" y="2520138"/>
            <a:ext cx="684678" cy="3009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102645" tIns="51323" rIns="102645" bIns="51323"/>
          <a:lstStyle/>
          <a:p>
            <a:pPr algn="ctr" defTabSz="521437">
              <a:buClr>
                <a:srgbClr val="000000"/>
              </a:buClr>
              <a:buSzPct val="100000"/>
              <a:tabLst>
                <a:tab pos="0" algn="l"/>
                <a:tab pos="521437" algn="l"/>
                <a:tab pos="1042873" algn="l"/>
                <a:tab pos="1564310" algn="l"/>
                <a:tab pos="2085746" algn="l"/>
                <a:tab pos="2607183" algn="l"/>
                <a:tab pos="3128620" algn="l"/>
                <a:tab pos="3650056" algn="l"/>
                <a:tab pos="4171493" algn="l"/>
                <a:tab pos="4692929" algn="l"/>
                <a:tab pos="5214366" algn="l"/>
                <a:tab pos="5735803" algn="l"/>
                <a:tab pos="6257239" algn="l"/>
                <a:tab pos="6778676" algn="l"/>
                <a:tab pos="7300112" algn="l"/>
                <a:tab pos="7821549" algn="l"/>
                <a:tab pos="8342986" algn="l"/>
                <a:tab pos="8864422" algn="l"/>
                <a:tab pos="9385859" algn="l"/>
                <a:tab pos="9907295" algn="l"/>
                <a:tab pos="10428732" algn="l"/>
              </a:tabLst>
            </a:pPr>
            <a:r>
              <a:rPr lang="en-US" sz="1400" dirty="0" err="1">
                <a:solidFill>
                  <a:srgbClr val="000000"/>
                </a:solidFill>
                <a:latin typeface="Arial" pitchFamily="34" charset="0"/>
              </a:rPr>
              <a:t>År</a:t>
            </a:r>
            <a:r>
              <a:rPr lang="en-US" sz="1400" dirty="0">
                <a:solidFill>
                  <a:srgbClr val="000000"/>
                </a:solidFill>
                <a:latin typeface="Arial" pitchFamily="34" charset="0"/>
              </a:rPr>
              <a:t> </a:t>
            </a:r>
            <a:r>
              <a:rPr lang="en-US" sz="1400" dirty="0">
                <a:solidFill>
                  <a:srgbClr val="000000"/>
                </a:solidFill>
                <a:latin typeface="Arial" pitchFamily="34" charset="0"/>
              </a:rPr>
              <a:t>XX-2</a:t>
            </a:r>
            <a:endParaRPr lang="en-US" sz="1400" dirty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35" name="Line 27"/>
          <p:cNvSpPr>
            <a:spLocks noChangeShapeType="1"/>
          </p:cNvSpPr>
          <p:nvPr/>
        </p:nvSpPr>
        <p:spPr bwMode="auto">
          <a:xfrm>
            <a:off x="2019415" y="3047669"/>
            <a:ext cx="2184" cy="1233698"/>
          </a:xfrm>
          <a:prstGeom prst="line">
            <a:avLst/>
          </a:prstGeom>
          <a:noFill/>
          <a:ln w="36720">
            <a:solidFill>
              <a:srgbClr val="000000"/>
            </a:solidFill>
            <a:round/>
            <a:headEnd/>
            <a:tailEnd/>
          </a:ln>
        </p:spPr>
        <p:txBody>
          <a:bodyPr lIns="104287" tIns="52144" rIns="104287" bIns="52144"/>
          <a:lstStyle/>
          <a:p>
            <a:endParaRPr lang="sv-SE"/>
          </a:p>
        </p:txBody>
      </p:sp>
      <p:sp>
        <p:nvSpPr>
          <p:cNvPr id="37" name="Text Box 29"/>
          <p:cNvSpPr txBox="1">
            <a:spLocks noChangeArrowheads="1"/>
          </p:cNvSpPr>
          <p:nvPr/>
        </p:nvSpPr>
        <p:spPr bwMode="auto">
          <a:xfrm>
            <a:off x="968076" y="2616133"/>
            <a:ext cx="684678" cy="3009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102645" tIns="51323" rIns="102645" bIns="51323"/>
          <a:lstStyle/>
          <a:p>
            <a:pPr algn="ctr" defTabSz="521437">
              <a:buClr>
                <a:srgbClr val="000000"/>
              </a:buClr>
              <a:buSzPct val="100000"/>
              <a:tabLst>
                <a:tab pos="0" algn="l"/>
                <a:tab pos="521437" algn="l"/>
                <a:tab pos="1042873" algn="l"/>
                <a:tab pos="1564310" algn="l"/>
                <a:tab pos="2085746" algn="l"/>
                <a:tab pos="2607183" algn="l"/>
                <a:tab pos="3128620" algn="l"/>
                <a:tab pos="3650056" algn="l"/>
                <a:tab pos="4171493" algn="l"/>
                <a:tab pos="4692929" algn="l"/>
                <a:tab pos="5214366" algn="l"/>
                <a:tab pos="5735803" algn="l"/>
                <a:tab pos="6257239" algn="l"/>
                <a:tab pos="6778676" algn="l"/>
                <a:tab pos="7300112" algn="l"/>
                <a:tab pos="7821549" algn="l"/>
                <a:tab pos="8342986" algn="l"/>
                <a:tab pos="8864422" algn="l"/>
                <a:tab pos="9385859" algn="l"/>
                <a:tab pos="9907295" algn="l"/>
                <a:tab pos="10428732" algn="l"/>
              </a:tabLst>
            </a:pPr>
            <a:r>
              <a:rPr lang="en-US" sz="1400" dirty="0" err="1">
                <a:solidFill>
                  <a:srgbClr val="000000"/>
                </a:solidFill>
                <a:latin typeface="Arial" pitchFamily="34" charset="0"/>
              </a:rPr>
              <a:t>År</a:t>
            </a:r>
            <a:r>
              <a:rPr lang="en-US" sz="1400" dirty="0">
                <a:solidFill>
                  <a:srgbClr val="000000"/>
                </a:solidFill>
                <a:latin typeface="Arial" pitchFamily="34" charset="0"/>
              </a:rPr>
              <a:t> </a:t>
            </a:r>
            <a:r>
              <a:rPr lang="en-US" sz="1400" dirty="0">
                <a:solidFill>
                  <a:srgbClr val="000000"/>
                </a:solidFill>
                <a:latin typeface="Arial" pitchFamily="34" charset="0"/>
              </a:rPr>
              <a:t>XX-2</a:t>
            </a:r>
            <a:endParaRPr lang="en-US" sz="1400" dirty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38" name="Rektangel 37"/>
          <p:cNvSpPr/>
          <p:nvPr/>
        </p:nvSpPr>
        <p:spPr>
          <a:xfrm>
            <a:off x="1" y="3095866"/>
            <a:ext cx="8629819" cy="245365"/>
          </a:xfrm>
          <a:prstGeom prst="rect">
            <a:avLst/>
          </a:prstGeom>
          <a:solidFill>
            <a:srgbClr val="FF4F4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287" tIns="52144" rIns="104287" bIns="52144" rtlCol="0" anchor="ctr"/>
          <a:lstStyle/>
          <a:p>
            <a:pPr algn="ctr"/>
            <a:endParaRPr lang="sv-SE"/>
          </a:p>
        </p:txBody>
      </p:sp>
      <p:sp>
        <p:nvSpPr>
          <p:cNvPr id="39" name="Rektangel 38"/>
          <p:cNvSpPr/>
          <p:nvPr/>
        </p:nvSpPr>
        <p:spPr>
          <a:xfrm>
            <a:off x="2153638" y="3441452"/>
            <a:ext cx="6476183" cy="258614"/>
          </a:xfrm>
          <a:prstGeom prst="rect">
            <a:avLst/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287" tIns="52144" rIns="104287" bIns="52144" rtlCol="0" anchor="ctr"/>
          <a:lstStyle/>
          <a:p>
            <a:pPr algn="ctr"/>
            <a:endParaRPr lang="sv-SE"/>
          </a:p>
        </p:txBody>
      </p:sp>
      <p:sp>
        <p:nvSpPr>
          <p:cNvPr id="40" name="Rektangel 39"/>
          <p:cNvSpPr/>
          <p:nvPr/>
        </p:nvSpPr>
        <p:spPr>
          <a:xfrm>
            <a:off x="2886789" y="3791840"/>
            <a:ext cx="5743031" cy="268786"/>
          </a:xfrm>
          <a:prstGeom prst="rect">
            <a:avLst/>
          </a:prstGeom>
          <a:gradFill flip="none" rotWithShape="1">
            <a:gsLst>
              <a:gs pos="0">
                <a:srgbClr val="00B050">
                  <a:tint val="66000"/>
                  <a:satMod val="160000"/>
                </a:srgbClr>
              </a:gs>
              <a:gs pos="50000">
                <a:srgbClr val="00B050">
                  <a:tint val="44500"/>
                  <a:satMod val="160000"/>
                </a:srgbClr>
              </a:gs>
              <a:gs pos="100000">
                <a:srgbClr val="00B050">
                  <a:tint val="23500"/>
                  <a:satMod val="160000"/>
                </a:srgb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287" tIns="52144" rIns="104287" bIns="52144" rtlCol="0" anchor="ctr"/>
          <a:lstStyle/>
          <a:p>
            <a:pPr algn="ctr"/>
            <a:endParaRPr lang="sv-SE"/>
          </a:p>
        </p:txBody>
      </p:sp>
      <p:sp>
        <p:nvSpPr>
          <p:cNvPr id="41" name="Line 9"/>
          <p:cNvSpPr>
            <a:spLocks noChangeShapeType="1"/>
          </p:cNvSpPr>
          <p:nvPr/>
        </p:nvSpPr>
        <p:spPr bwMode="auto">
          <a:xfrm>
            <a:off x="8632173" y="4245168"/>
            <a:ext cx="1092" cy="503978"/>
          </a:xfrm>
          <a:prstGeom prst="line">
            <a:avLst/>
          </a:prstGeom>
          <a:noFill/>
          <a:ln w="36720">
            <a:solidFill>
              <a:srgbClr val="FF0000"/>
            </a:solidFill>
            <a:round/>
            <a:headEnd/>
            <a:tailEnd/>
          </a:ln>
        </p:spPr>
        <p:txBody>
          <a:bodyPr lIns="104287" tIns="52144" rIns="104287" bIns="52144"/>
          <a:lstStyle/>
          <a:p>
            <a:endParaRPr lang="sv-SE"/>
          </a:p>
        </p:txBody>
      </p:sp>
      <p:sp>
        <p:nvSpPr>
          <p:cNvPr id="36" name="textruta 35"/>
          <p:cNvSpPr txBox="1"/>
          <p:nvPr/>
        </p:nvSpPr>
        <p:spPr>
          <a:xfrm>
            <a:off x="8431260" y="5990143"/>
            <a:ext cx="994480" cy="382305"/>
          </a:xfrm>
          <a:prstGeom prst="rect">
            <a:avLst/>
          </a:prstGeom>
          <a:noFill/>
        </p:spPr>
        <p:txBody>
          <a:bodyPr wrap="none" lIns="104287" tIns="52144" rIns="104287" bIns="52144" rtlCol="0">
            <a:spAutoFit/>
          </a:bodyPr>
          <a:lstStyle/>
          <a:p>
            <a:r>
              <a:rPr lang="en-US" sz="1800" i="1" dirty="0" err="1">
                <a:latin typeface="+mj-lt"/>
              </a:rPr>
              <a:t>Ett</a:t>
            </a:r>
            <a:r>
              <a:rPr lang="en-US" sz="1800" i="1" dirty="0">
                <a:latin typeface="+mj-lt"/>
              </a:rPr>
              <a:t> </a:t>
            </a:r>
            <a:r>
              <a:rPr lang="en-US" sz="1800" i="1" dirty="0" err="1">
                <a:latin typeface="+mj-lt"/>
              </a:rPr>
              <a:t>tåg</a:t>
            </a:r>
            <a:endParaRPr lang="sv-SE" sz="1800" i="1" dirty="0">
              <a:latin typeface="+mj-lt"/>
            </a:endParaRPr>
          </a:p>
        </p:txBody>
      </p:sp>
      <p:cxnSp>
        <p:nvCxnSpPr>
          <p:cNvPr id="43" name="Rak pil 42"/>
          <p:cNvCxnSpPr>
            <a:stCxn id="36" idx="0"/>
          </p:cNvCxnSpPr>
          <p:nvPr/>
        </p:nvCxnSpPr>
        <p:spPr>
          <a:xfrm flipH="1" flipV="1">
            <a:off x="8660372" y="4823793"/>
            <a:ext cx="268128" cy="116635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ruta 44"/>
          <p:cNvSpPr txBox="1"/>
          <p:nvPr/>
        </p:nvSpPr>
        <p:spPr>
          <a:xfrm>
            <a:off x="8538170" y="3009472"/>
            <a:ext cx="980052" cy="382305"/>
          </a:xfrm>
          <a:prstGeom prst="rect">
            <a:avLst/>
          </a:prstGeom>
          <a:noFill/>
        </p:spPr>
        <p:txBody>
          <a:bodyPr wrap="none" lIns="104287" tIns="52144" rIns="104287" bIns="52144" rtlCol="0">
            <a:spAutoFit/>
          </a:bodyPr>
          <a:lstStyle/>
          <a:p>
            <a:r>
              <a:rPr lang="en-US" sz="1800" i="1" dirty="0" err="1">
                <a:latin typeface="+mj-lt"/>
              </a:rPr>
              <a:t>Pendel</a:t>
            </a:r>
            <a:endParaRPr lang="sv-SE" sz="1800" i="1" dirty="0">
              <a:latin typeface="+mj-lt"/>
            </a:endParaRPr>
          </a:p>
        </p:txBody>
      </p:sp>
      <p:sp>
        <p:nvSpPr>
          <p:cNvPr id="46" name="textruta 45"/>
          <p:cNvSpPr txBox="1"/>
          <p:nvPr/>
        </p:nvSpPr>
        <p:spPr>
          <a:xfrm>
            <a:off x="8563625" y="3335859"/>
            <a:ext cx="2185510" cy="382305"/>
          </a:xfrm>
          <a:prstGeom prst="rect">
            <a:avLst/>
          </a:prstGeom>
          <a:noFill/>
        </p:spPr>
        <p:txBody>
          <a:bodyPr wrap="none" lIns="104287" tIns="52144" rIns="104287" bIns="52144" rtlCol="0">
            <a:spAutoFit/>
          </a:bodyPr>
          <a:lstStyle/>
          <a:p>
            <a:r>
              <a:rPr lang="en-US" sz="1800" i="1" dirty="0" err="1">
                <a:latin typeface="+mj-lt"/>
              </a:rPr>
              <a:t>Långväga</a:t>
            </a:r>
            <a:r>
              <a:rPr lang="en-US" sz="1800" i="1" dirty="0">
                <a:latin typeface="+mj-lt"/>
              </a:rPr>
              <a:t> Person</a:t>
            </a:r>
            <a:endParaRPr lang="sv-SE" sz="1800" i="1" dirty="0">
              <a:latin typeface="+mj-lt"/>
            </a:endParaRPr>
          </a:p>
        </p:txBody>
      </p:sp>
      <p:sp>
        <p:nvSpPr>
          <p:cNvPr id="47" name="textruta 46"/>
          <p:cNvSpPr txBox="1"/>
          <p:nvPr/>
        </p:nvSpPr>
        <p:spPr>
          <a:xfrm>
            <a:off x="8558532" y="3691046"/>
            <a:ext cx="794104" cy="382305"/>
          </a:xfrm>
          <a:prstGeom prst="rect">
            <a:avLst/>
          </a:prstGeom>
          <a:noFill/>
        </p:spPr>
        <p:txBody>
          <a:bodyPr wrap="none" lIns="104287" tIns="52144" rIns="104287" bIns="52144" rtlCol="0">
            <a:spAutoFit/>
          </a:bodyPr>
          <a:lstStyle/>
          <a:p>
            <a:r>
              <a:rPr lang="en-US" sz="1800" i="1" dirty="0">
                <a:latin typeface="+mj-lt"/>
              </a:rPr>
              <a:t>Gods</a:t>
            </a:r>
            <a:endParaRPr lang="sv-SE" sz="1800" i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06395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595686" y="232740"/>
            <a:ext cx="9683728" cy="1259946"/>
          </a:xfrm>
        </p:spPr>
        <p:txBody>
          <a:bodyPr/>
          <a:lstStyle/>
          <a:p>
            <a:pPr eaLnBrk="1" hangingPunct="1"/>
            <a:r>
              <a:rPr lang="sv-SE" dirty="0" smtClean="0"/>
              <a:t>När finns </a:t>
            </a:r>
            <a:r>
              <a:rPr lang="sv-SE" dirty="0" smtClean="0"/>
              <a:t>den optimala tågplanen?</a:t>
            </a:r>
          </a:p>
        </p:txBody>
      </p:sp>
      <p:sp>
        <p:nvSpPr>
          <p:cNvPr id="4100" name="Rectangle 3"/>
          <p:cNvSpPr>
            <a:spLocks noChangeArrowheads="1"/>
          </p:cNvSpPr>
          <p:nvPr/>
        </p:nvSpPr>
        <p:spPr bwMode="auto">
          <a:xfrm>
            <a:off x="254302" y="1772674"/>
            <a:ext cx="10199915" cy="11339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102645" tIns="53375" rIns="102645" bIns="53375" anchor="ctr"/>
          <a:lstStyle/>
          <a:p>
            <a:pPr algn="ctr" defTabSz="521437">
              <a:tabLst>
                <a:tab pos="0" algn="l"/>
                <a:tab pos="521437" algn="l"/>
                <a:tab pos="1042873" algn="l"/>
                <a:tab pos="1564310" algn="l"/>
                <a:tab pos="2085746" algn="l"/>
                <a:tab pos="2607183" algn="l"/>
                <a:tab pos="3128620" algn="l"/>
                <a:tab pos="3650056" algn="l"/>
                <a:tab pos="4171493" algn="l"/>
                <a:tab pos="4692929" algn="l"/>
                <a:tab pos="5214366" algn="l"/>
                <a:tab pos="5735803" algn="l"/>
                <a:tab pos="6257239" algn="l"/>
                <a:tab pos="6778676" algn="l"/>
                <a:tab pos="7300112" algn="l"/>
                <a:tab pos="7821549" algn="l"/>
                <a:tab pos="8342986" algn="l"/>
                <a:tab pos="8864422" algn="l"/>
                <a:tab pos="9385859" algn="l"/>
                <a:tab pos="9907295" algn="l"/>
                <a:tab pos="10428732" algn="l"/>
              </a:tabLst>
            </a:pPr>
            <a:r>
              <a:rPr lang="en-US" dirty="0" err="1">
                <a:latin typeface="+mj-lt"/>
              </a:rPr>
              <a:t>Tidplan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för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kapacitetstilldelning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Tågplan</a:t>
            </a:r>
            <a:r>
              <a:rPr lang="en-US" dirty="0">
                <a:latin typeface="+mj-lt"/>
              </a:rPr>
              <a:t> </a:t>
            </a:r>
            <a:r>
              <a:rPr lang="en-US" dirty="0">
                <a:latin typeface="+mj-lt"/>
              </a:rPr>
              <a:t>TXX</a:t>
            </a:r>
          </a:p>
          <a:p>
            <a:pPr algn="ctr" defTabSz="521437">
              <a:tabLst>
                <a:tab pos="0" algn="l"/>
                <a:tab pos="521437" algn="l"/>
                <a:tab pos="1042873" algn="l"/>
                <a:tab pos="1564310" algn="l"/>
                <a:tab pos="2085746" algn="l"/>
                <a:tab pos="2607183" algn="l"/>
                <a:tab pos="3128620" algn="l"/>
                <a:tab pos="3650056" algn="l"/>
                <a:tab pos="4171493" algn="l"/>
                <a:tab pos="4692929" algn="l"/>
                <a:tab pos="5214366" algn="l"/>
                <a:tab pos="5735803" algn="l"/>
                <a:tab pos="6257239" algn="l"/>
                <a:tab pos="6778676" algn="l"/>
                <a:tab pos="7300112" algn="l"/>
                <a:tab pos="7821549" algn="l"/>
                <a:tab pos="8342986" algn="l"/>
                <a:tab pos="8864422" algn="l"/>
                <a:tab pos="9385859" algn="l"/>
                <a:tab pos="9907295" algn="l"/>
                <a:tab pos="10428732" algn="l"/>
              </a:tabLst>
            </a:pPr>
            <a:r>
              <a:rPr lang="en-US" sz="1600" i="1" dirty="0" err="1">
                <a:latin typeface="+mj-lt"/>
              </a:rPr>
              <a:t>Cirkadatum</a:t>
            </a:r>
            <a:r>
              <a:rPr lang="en-US" sz="1600" i="1" dirty="0">
                <a:latin typeface="+mj-lt"/>
              </a:rPr>
              <a:t> </a:t>
            </a:r>
            <a:r>
              <a:rPr lang="en-US" sz="1600" i="1" dirty="0" err="1">
                <a:latin typeface="+mj-lt"/>
              </a:rPr>
              <a:t>för</a:t>
            </a:r>
            <a:r>
              <a:rPr lang="en-US" sz="1600" i="1" dirty="0">
                <a:latin typeface="+mj-lt"/>
              </a:rPr>
              <a:t> </a:t>
            </a:r>
            <a:r>
              <a:rPr lang="en-US" sz="1600" i="1" dirty="0" err="1">
                <a:latin typeface="+mj-lt"/>
              </a:rPr>
              <a:t>processen</a:t>
            </a:r>
            <a:endParaRPr lang="en-US" sz="1600" i="1" dirty="0">
              <a:latin typeface="+mj-lt"/>
            </a:endParaRPr>
          </a:p>
        </p:txBody>
      </p:sp>
      <p:sp>
        <p:nvSpPr>
          <p:cNvPr id="4101" name="Text Box 4"/>
          <p:cNvSpPr txBox="1">
            <a:spLocks noChangeArrowheads="1"/>
          </p:cNvSpPr>
          <p:nvPr/>
        </p:nvSpPr>
        <p:spPr bwMode="auto">
          <a:xfrm>
            <a:off x="1832087" y="5088782"/>
            <a:ext cx="1358751" cy="40248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102645" tIns="51323" rIns="102645" bIns="51323"/>
          <a:lstStyle/>
          <a:p>
            <a:pPr algn="ctr" defTabSz="521437">
              <a:buClr>
                <a:srgbClr val="000000"/>
              </a:buClr>
              <a:buSzPct val="100000"/>
              <a:tabLst>
                <a:tab pos="0" algn="l"/>
                <a:tab pos="521437" algn="l"/>
                <a:tab pos="1042873" algn="l"/>
                <a:tab pos="1564310" algn="l"/>
                <a:tab pos="2085746" algn="l"/>
                <a:tab pos="2607183" algn="l"/>
                <a:tab pos="3128620" algn="l"/>
                <a:tab pos="3650056" algn="l"/>
                <a:tab pos="4171493" algn="l"/>
                <a:tab pos="4692929" algn="l"/>
                <a:tab pos="5214366" algn="l"/>
                <a:tab pos="5735803" algn="l"/>
                <a:tab pos="6257239" algn="l"/>
                <a:tab pos="6778676" algn="l"/>
                <a:tab pos="7300112" algn="l"/>
                <a:tab pos="7821549" algn="l"/>
                <a:tab pos="8342986" algn="l"/>
                <a:tab pos="8864422" algn="l"/>
                <a:tab pos="9385859" algn="l"/>
                <a:tab pos="9907295" algn="l"/>
                <a:tab pos="10428732" algn="l"/>
              </a:tabLst>
            </a:pPr>
            <a:r>
              <a:rPr lang="en-US" sz="1600">
                <a:solidFill>
                  <a:srgbClr val="000000"/>
                </a:solidFill>
                <a:latin typeface="Arial" pitchFamily="34" charset="0"/>
              </a:rPr>
              <a:t>Ansökan</a:t>
            </a:r>
          </a:p>
        </p:txBody>
      </p:sp>
      <p:sp>
        <p:nvSpPr>
          <p:cNvPr id="4102" name="Line 5"/>
          <p:cNvSpPr>
            <a:spLocks noChangeShapeType="1"/>
          </p:cNvSpPr>
          <p:nvPr/>
        </p:nvSpPr>
        <p:spPr bwMode="auto">
          <a:xfrm>
            <a:off x="580997" y="4511306"/>
            <a:ext cx="9906632" cy="1750"/>
          </a:xfrm>
          <a:prstGeom prst="line">
            <a:avLst/>
          </a:prstGeom>
          <a:noFill/>
          <a:ln w="36720">
            <a:solidFill>
              <a:srgbClr val="000000"/>
            </a:solidFill>
            <a:round/>
            <a:headEnd/>
            <a:tailEnd type="triangle" w="med" len="med"/>
          </a:ln>
        </p:spPr>
        <p:txBody>
          <a:bodyPr lIns="104287" tIns="52144" rIns="104287" bIns="52144"/>
          <a:lstStyle/>
          <a:p>
            <a:endParaRPr lang="sv-SE"/>
          </a:p>
        </p:txBody>
      </p:sp>
      <p:sp>
        <p:nvSpPr>
          <p:cNvPr id="4103" name="Line 6"/>
          <p:cNvSpPr>
            <a:spLocks noChangeShapeType="1"/>
          </p:cNvSpPr>
          <p:nvPr/>
        </p:nvSpPr>
        <p:spPr bwMode="auto">
          <a:xfrm>
            <a:off x="2518888" y="4511306"/>
            <a:ext cx="1856" cy="503978"/>
          </a:xfrm>
          <a:prstGeom prst="line">
            <a:avLst/>
          </a:prstGeom>
          <a:noFill/>
          <a:ln w="36720">
            <a:solidFill>
              <a:srgbClr val="000000"/>
            </a:solidFill>
            <a:round/>
            <a:headEnd/>
            <a:tailEnd/>
          </a:ln>
        </p:spPr>
        <p:txBody>
          <a:bodyPr lIns="104287" tIns="52144" rIns="104287" bIns="52144"/>
          <a:lstStyle/>
          <a:p>
            <a:endParaRPr lang="sv-SE"/>
          </a:p>
        </p:txBody>
      </p:sp>
      <p:sp>
        <p:nvSpPr>
          <p:cNvPr id="4104" name="Line 7"/>
          <p:cNvSpPr>
            <a:spLocks noChangeShapeType="1"/>
          </p:cNvSpPr>
          <p:nvPr/>
        </p:nvSpPr>
        <p:spPr bwMode="auto">
          <a:xfrm>
            <a:off x="3287362" y="4511306"/>
            <a:ext cx="0" cy="1007957"/>
          </a:xfrm>
          <a:prstGeom prst="line">
            <a:avLst/>
          </a:prstGeom>
          <a:noFill/>
          <a:ln w="36720">
            <a:solidFill>
              <a:srgbClr val="000000"/>
            </a:solidFill>
            <a:round/>
            <a:headEnd/>
            <a:tailEnd/>
          </a:ln>
        </p:spPr>
        <p:txBody>
          <a:bodyPr lIns="104287" tIns="52144" rIns="104287" bIns="52144"/>
          <a:lstStyle/>
          <a:p>
            <a:endParaRPr lang="sv-SE"/>
          </a:p>
        </p:txBody>
      </p:sp>
      <p:sp>
        <p:nvSpPr>
          <p:cNvPr id="4105" name="Line 8"/>
          <p:cNvSpPr>
            <a:spLocks noChangeShapeType="1"/>
          </p:cNvSpPr>
          <p:nvPr/>
        </p:nvSpPr>
        <p:spPr bwMode="auto">
          <a:xfrm>
            <a:off x="4003862" y="4511307"/>
            <a:ext cx="1856" cy="516228"/>
          </a:xfrm>
          <a:prstGeom prst="line">
            <a:avLst/>
          </a:prstGeom>
          <a:noFill/>
          <a:ln w="36720">
            <a:solidFill>
              <a:srgbClr val="000000"/>
            </a:solidFill>
            <a:round/>
            <a:headEnd/>
            <a:tailEnd/>
          </a:ln>
        </p:spPr>
        <p:txBody>
          <a:bodyPr lIns="104287" tIns="52144" rIns="104287" bIns="52144"/>
          <a:lstStyle/>
          <a:p>
            <a:endParaRPr lang="sv-SE"/>
          </a:p>
        </p:txBody>
      </p:sp>
      <p:sp>
        <p:nvSpPr>
          <p:cNvPr id="4106" name="Line 9"/>
          <p:cNvSpPr>
            <a:spLocks noChangeShapeType="1"/>
          </p:cNvSpPr>
          <p:nvPr/>
        </p:nvSpPr>
        <p:spPr bwMode="auto">
          <a:xfrm>
            <a:off x="6147792" y="4523556"/>
            <a:ext cx="1857" cy="503978"/>
          </a:xfrm>
          <a:prstGeom prst="line">
            <a:avLst/>
          </a:prstGeom>
          <a:noFill/>
          <a:ln w="36720">
            <a:solidFill>
              <a:srgbClr val="000000"/>
            </a:solidFill>
            <a:round/>
            <a:headEnd/>
            <a:tailEnd/>
          </a:ln>
        </p:spPr>
        <p:txBody>
          <a:bodyPr lIns="104287" tIns="52144" rIns="104287" bIns="52144"/>
          <a:lstStyle/>
          <a:p>
            <a:endParaRPr lang="sv-SE"/>
          </a:p>
        </p:txBody>
      </p:sp>
      <p:sp>
        <p:nvSpPr>
          <p:cNvPr id="4107" name="Line 10"/>
          <p:cNvSpPr>
            <a:spLocks noChangeShapeType="1"/>
          </p:cNvSpPr>
          <p:nvPr/>
        </p:nvSpPr>
        <p:spPr bwMode="auto">
          <a:xfrm flipH="1">
            <a:off x="4824311" y="4511306"/>
            <a:ext cx="11137" cy="1007957"/>
          </a:xfrm>
          <a:prstGeom prst="line">
            <a:avLst/>
          </a:prstGeom>
          <a:noFill/>
          <a:ln w="36720">
            <a:solidFill>
              <a:srgbClr val="000000"/>
            </a:solidFill>
            <a:round/>
            <a:headEnd/>
            <a:tailEnd/>
          </a:ln>
        </p:spPr>
        <p:txBody>
          <a:bodyPr lIns="104287" tIns="52144" rIns="104287" bIns="52144"/>
          <a:lstStyle/>
          <a:p>
            <a:endParaRPr lang="sv-SE"/>
          </a:p>
        </p:txBody>
      </p:sp>
      <p:sp>
        <p:nvSpPr>
          <p:cNvPr id="4108" name="Text Box 11"/>
          <p:cNvSpPr txBox="1">
            <a:spLocks noChangeArrowheads="1"/>
          </p:cNvSpPr>
          <p:nvPr/>
        </p:nvSpPr>
        <p:spPr bwMode="auto">
          <a:xfrm>
            <a:off x="2711935" y="5645258"/>
            <a:ext cx="1161992" cy="40423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102645" tIns="51323" rIns="102645" bIns="51323"/>
          <a:lstStyle/>
          <a:p>
            <a:pPr algn="ctr" defTabSz="521437">
              <a:buClr>
                <a:srgbClr val="000000"/>
              </a:buClr>
              <a:buSzPct val="100000"/>
              <a:tabLst>
                <a:tab pos="0" algn="l"/>
                <a:tab pos="521437" algn="l"/>
                <a:tab pos="1042873" algn="l"/>
                <a:tab pos="1564310" algn="l"/>
                <a:tab pos="2085746" algn="l"/>
                <a:tab pos="2607183" algn="l"/>
                <a:tab pos="3128620" algn="l"/>
                <a:tab pos="3650056" algn="l"/>
                <a:tab pos="4171493" algn="l"/>
                <a:tab pos="4692929" algn="l"/>
                <a:tab pos="5214366" algn="l"/>
                <a:tab pos="5735803" algn="l"/>
                <a:tab pos="6257239" algn="l"/>
                <a:tab pos="6778676" algn="l"/>
                <a:tab pos="7300112" algn="l"/>
                <a:tab pos="7821549" algn="l"/>
                <a:tab pos="8342986" algn="l"/>
                <a:tab pos="8864422" algn="l"/>
                <a:tab pos="9385859" algn="l"/>
                <a:tab pos="9907295" algn="l"/>
                <a:tab pos="10428732" algn="l"/>
              </a:tabLst>
            </a:pPr>
            <a:r>
              <a:rPr lang="en-US" sz="1600">
                <a:solidFill>
                  <a:srgbClr val="000000"/>
                </a:solidFill>
                <a:latin typeface="Arial" pitchFamily="34" charset="0"/>
              </a:rPr>
              <a:t>Förslag TP</a:t>
            </a:r>
          </a:p>
        </p:txBody>
      </p:sp>
      <p:sp>
        <p:nvSpPr>
          <p:cNvPr id="4109" name="Text Box 12"/>
          <p:cNvSpPr txBox="1">
            <a:spLocks noChangeArrowheads="1"/>
          </p:cNvSpPr>
          <p:nvPr/>
        </p:nvSpPr>
        <p:spPr bwMode="auto">
          <a:xfrm>
            <a:off x="3424722" y="5090532"/>
            <a:ext cx="1163848" cy="50047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102645" tIns="51323" rIns="102645" bIns="51323"/>
          <a:lstStyle/>
          <a:p>
            <a:pPr algn="ctr" defTabSz="521437">
              <a:buClr>
                <a:srgbClr val="000000"/>
              </a:buClr>
              <a:buSzPct val="100000"/>
              <a:tabLst>
                <a:tab pos="0" algn="l"/>
                <a:tab pos="521437" algn="l"/>
                <a:tab pos="1042873" algn="l"/>
                <a:tab pos="1564310" algn="l"/>
                <a:tab pos="2085746" algn="l"/>
                <a:tab pos="2607183" algn="l"/>
                <a:tab pos="3128620" algn="l"/>
                <a:tab pos="3650056" algn="l"/>
                <a:tab pos="4171493" algn="l"/>
                <a:tab pos="4692929" algn="l"/>
                <a:tab pos="5214366" algn="l"/>
                <a:tab pos="5735803" algn="l"/>
                <a:tab pos="6257239" algn="l"/>
                <a:tab pos="6778676" algn="l"/>
                <a:tab pos="7300112" algn="l"/>
                <a:tab pos="7821549" algn="l"/>
                <a:tab pos="8342986" algn="l"/>
                <a:tab pos="8864422" algn="l"/>
                <a:tab pos="9385859" algn="l"/>
                <a:tab pos="9907295" algn="l"/>
                <a:tab pos="10428732" algn="l"/>
              </a:tabLst>
            </a:pPr>
            <a:r>
              <a:rPr lang="en-US" sz="1600">
                <a:solidFill>
                  <a:srgbClr val="000000"/>
                </a:solidFill>
                <a:latin typeface="Arial" pitchFamily="34" charset="0"/>
              </a:rPr>
              <a:t>Svar</a:t>
            </a:r>
          </a:p>
        </p:txBody>
      </p:sp>
      <p:sp>
        <p:nvSpPr>
          <p:cNvPr id="4110" name="Text Box 13"/>
          <p:cNvSpPr txBox="1">
            <a:spLocks noChangeArrowheads="1"/>
          </p:cNvSpPr>
          <p:nvPr/>
        </p:nvSpPr>
        <p:spPr bwMode="auto">
          <a:xfrm>
            <a:off x="5505542" y="5083533"/>
            <a:ext cx="1407013" cy="5687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102645" tIns="51323" rIns="102645" bIns="51323"/>
          <a:lstStyle/>
          <a:p>
            <a:pPr algn="ctr" defTabSz="521437">
              <a:buClr>
                <a:srgbClr val="000000"/>
              </a:buClr>
              <a:buSzPct val="100000"/>
              <a:tabLst>
                <a:tab pos="0" algn="l"/>
                <a:tab pos="521437" algn="l"/>
                <a:tab pos="1042873" algn="l"/>
                <a:tab pos="1564310" algn="l"/>
                <a:tab pos="2085746" algn="l"/>
                <a:tab pos="2607183" algn="l"/>
                <a:tab pos="3128620" algn="l"/>
                <a:tab pos="3650056" algn="l"/>
                <a:tab pos="4171493" algn="l"/>
                <a:tab pos="4692929" algn="l"/>
                <a:tab pos="5214366" algn="l"/>
                <a:tab pos="5735803" algn="l"/>
                <a:tab pos="6257239" algn="l"/>
                <a:tab pos="6778676" algn="l"/>
                <a:tab pos="7300112" algn="l"/>
                <a:tab pos="7821549" algn="l"/>
                <a:tab pos="8342986" algn="l"/>
                <a:tab pos="8864422" algn="l"/>
                <a:tab pos="9385859" algn="l"/>
                <a:tab pos="9907295" algn="l"/>
                <a:tab pos="10428732" algn="l"/>
              </a:tabLst>
            </a:pPr>
            <a:r>
              <a:rPr lang="en-US" sz="1600">
                <a:solidFill>
                  <a:srgbClr val="000000"/>
                </a:solidFill>
                <a:latin typeface="Arial" pitchFamily="34" charset="0"/>
              </a:rPr>
              <a:t>trafikstart</a:t>
            </a:r>
          </a:p>
        </p:txBody>
      </p:sp>
      <p:sp>
        <p:nvSpPr>
          <p:cNvPr id="4111" name="Text Box 14"/>
          <p:cNvSpPr txBox="1">
            <a:spLocks noChangeArrowheads="1"/>
          </p:cNvSpPr>
          <p:nvPr/>
        </p:nvSpPr>
        <p:spPr bwMode="auto">
          <a:xfrm>
            <a:off x="1943460" y="4152572"/>
            <a:ext cx="1163848" cy="3009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102645" tIns="51323" rIns="102645" bIns="51323"/>
          <a:lstStyle/>
          <a:p>
            <a:pPr algn="ctr" defTabSz="521437">
              <a:buClr>
                <a:srgbClr val="000000"/>
              </a:buClr>
              <a:buSzPct val="100000"/>
              <a:tabLst>
                <a:tab pos="0" algn="l"/>
                <a:tab pos="521437" algn="l"/>
                <a:tab pos="1042873" algn="l"/>
                <a:tab pos="1564310" algn="l"/>
                <a:tab pos="2085746" algn="l"/>
                <a:tab pos="2607183" algn="l"/>
                <a:tab pos="3128620" algn="l"/>
                <a:tab pos="3650056" algn="l"/>
                <a:tab pos="4171493" algn="l"/>
                <a:tab pos="4692929" algn="l"/>
                <a:tab pos="5214366" algn="l"/>
                <a:tab pos="5735803" algn="l"/>
                <a:tab pos="6257239" algn="l"/>
                <a:tab pos="6778676" algn="l"/>
                <a:tab pos="7300112" algn="l"/>
                <a:tab pos="7821549" algn="l"/>
                <a:tab pos="8342986" algn="l"/>
                <a:tab pos="8864422" algn="l"/>
                <a:tab pos="9385859" algn="l"/>
                <a:tab pos="9907295" algn="l"/>
                <a:tab pos="10428732" algn="l"/>
              </a:tabLst>
            </a:pPr>
            <a:r>
              <a:rPr lang="en-US" sz="1400">
                <a:solidFill>
                  <a:srgbClr val="000000"/>
                </a:solidFill>
                <a:latin typeface="Arial" pitchFamily="34" charset="0"/>
              </a:rPr>
              <a:t>14/4</a:t>
            </a:r>
          </a:p>
        </p:txBody>
      </p:sp>
      <p:sp>
        <p:nvSpPr>
          <p:cNvPr id="4112" name="Text Box 15"/>
          <p:cNvSpPr txBox="1">
            <a:spLocks noChangeArrowheads="1"/>
          </p:cNvSpPr>
          <p:nvPr/>
        </p:nvSpPr>
        <p:spPr bwMode="auto">
          <a:xfrm>
            <a:off x="2697085" y="4157821"/>
            <a:ext cx="1163848" cy="3009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102645" tIns="51323" rIns="102645" bIns="51323"/>
          <a:lstStyle/>
          <a:p>
            <a:pPr algn="ctr" defTabSz="521437">
              <a:buClr>
                <a:srgbClr val="000000"/>
              </a:buClr>
              <a:buSzPct val="100000"/>
              <a:tabLst>
                <a:tab pos="0" algn="l"/>
                <a:tab pos="521437" algn="l"/>
                <a:tab pos="1042873" algn="l"/>
                <a:tab pos="1564310" algn="l"/>
                <a:tab pos="2085746" algn="l"/>
                <a:tab pos="2607183" algn="l"/>
                <a:tab pos="3128620" algn="l"/>
                <a:tab pos="3650056" algn="l"/>
                <a:tab pos="4171493" algn="l"/>
                <a:tab pos="4692929" algn="l"/>
                <a:tab pos="5214366" algn="l"/>
                <a:tab pos="5735803" algn="l"/>
                <a:tab pos="6257239" algn="l"/>
                <a:tab pos="6778676" algn="l"/>
                <a:tab pos="7300112" algn="l"/>
                <a:tab pos="7821549" algn="l"/>
                <a:tab pos="8342986" algn="l"/>
                <a:tab pos="8864422" algn="l"/>
                <a:tab pos="9385859" algn="l"/>
                <a:tab pos="9907295" algn="l"/>
                <a:tab pos="10428732" algn="l"/>
              </a:tabLst>
            </a:pPr>
            <a:r>
              <a:rPr lang="en-US" sz="1400">
                <a:solidFill>
                  <a:srgbClr val="000000"/>
                </a:solidFill>
                <a:latin typeface="Arial" pitchFamily="34" charset="0"/>
              </a:rPr>
              <a:t>29/6</a:t>
            </a:r>
          </a:p>
        </p:txBody>
      </p:sp>
      <p:sp>
        <p:nvSpPr>
          <p:cNvPr id="4113" name="Text Box 16"/>
          <p:cNvSpPr txBox="1">
            <a:spLocks noChangeArrowheads="1"/>
          </p:cNvSpPr>
          <p:nvPr/>
        </p:nvSpPr>
        <p:spPr bwMode="auto">
          <a:xfrm>
            <a:off x="3437715" y="4152572"/>
            <a:ext cx="1163849" cy="3009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102645" tIns="51323" rIns="102645" bIns="51323"/>
          <a:lstStyle/>
          <a:p>
            <a:pPr algn="ctr" defTabSz="521437">
              <a:buClr>
                <a:srgbClr val="000000"/>
              </a:buClr>
              <a:buSzPct val="100000"/>
              <a:tabLst>
                <a:tab pos="0" algn="l"/>
                <a:tab pos="521437" algn="l"/>
                <a:tab pos="1042873" algn="l"/>
                <a:tab pos="1564310" algn="l"/>
                <a:tab pos="2085746" algn="l"/>
                <a:tab pos="2607183" algn="l"/>
                <a:tab pos="3128620" algn="l"/>
                <a:tab pos="3650056" algn="l"/>
                <a:tab pos="4171493" algn="l"/>
                <a:tab pos="4692929" algn="l"/>
                <a:tab pos="5214366" algn="l"/>
                <a:tab pos="5735803" algn="l"/>
                <a:tab pos="6257239" algn="l"/>
                <a:tab pos="6778676" algn="l"/>
                <a:tab pos="7300112" algn="l"/>
                <a:tab pos="7821549" algn="l"/>
                <a:tab pos="8342986" algn="l"/>
                <a:tab pos="8864422" algn="l"/>
                <a:tab pos="9385859" algn="l"/>
                <a:tab pos="9907295" algn="l"/>
                <a:tab pos="10428732" algn="l"/>
              </a:tabLst>
            </a:pPr>
            <a:r>
              <a:rPr lang="en-US" sz="1400">
                <a:solidFill>
                  <a:srgbClr val="000000"/>
                </a:solidFill>
                <a:latin typeface="Arial" pitchFamily="34" charset="0"/>
              </a:rPr>
              <a:t>3/7</a:t>
            </a:r>
          </a:p>
        </p:txBody>
      </p:sp>
      <p:sp>
        <p:nvSpPr>
          <p:cNvPr id="4114" name="Text Box 17"/>
          <p:cNvSpPr txBox="1">
            <a:spLocks noChangeArrowheads="1"/>
          </p:cNvSpPr>
          <p:nvPr/>
        </p:nvSpPr>
        <p:spPr bwMode="auto">
          <a:xfrm>
            <a:off x="4241458" y="4157821"/>
            <a:ext cx="1163848" cy="3009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102645" tIns="51323" rIns="102645" bIns="51323"/>
          <a:lstStyle/>
          <a:p>
            <a:pPr algn="ctr" defTabSz="521437">
              <a:buClr>
                <a:srgbClr val="000000"/>
              </a:buClr>
              <a:buSzPct val="100000"/>
              <a:tabLst>
                <a:tab pos="0" algn="l"/>
                <a:tab pos="521437" algn="l"/>
                <a:tab pos="1042873" algn="l"/>
                <a:tab pos="1564310" algn="l"/>
                <a:tab pos="2085746" algn="l"/>
                <a:tab pos="2607183" algn="l"/>
                <a:tab pos="3128620" algn="l"/>
                <a:tab pos="3650056" algn="l"/>
                <a:tab pos="4171493" algn="l"/>
                <a:tab pos="4692929" algn="l"/>
                <a:tab pos="5214366" algn="l"/>
                <a:tab pos="5735803" algn="l"/>
                <a:tab pos="6257239" algn="l"/>
                <a:tab pos="6778676" algn="l"/>
                <a:tab pos="7300112" algn="l"/>
                <a:tab pos="7821549" algn="l"/>
                <a:tab pos="8342986" algn="l"/>
                <a:tab pos="8864422" algn="l"/>
                <a:tab pos="9385859" algn="l"/>
                <a:tab pos="9907295" algn="l"/>
                <a:tab pos="10428732" algn="l"/>
              </a:tabLst>
            </a:pPr>
            <a:r>
              <a:rPr lang="en-US" sz="1400">
                <a:solidFill>
                  <a:srgbClr val="000000"/>
                </a:solidFill>
                <a:latin typeface="Arial" pitchFamily="34" charset="0"/>
              </a:rPr>
              <a:t>18/9</a:t>
            </a:r>
          </a:p>
        </p:txBody>
      </p:sp>
      <p:sp>
        <p:nvSpPr>
          <p:cNvPr id="4115" name="Text Box 18"/>
          <p:cNvSpPr txBox="1">
            <a:spLocks noChangeArrowheads="1"/>
          </p:cNvSpPr>
          <p:nvPr/>
        </p:nvSpPr>
        <p:spPr bwMode="auto">
          <a:xfrm>
            <a:off x="5572366" y="4150822"/>
            <a:ext cx="1163849" cy="3009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102645" tIns="51323" rIns="102645" bIns="51323"/>
          <a:lstStyle/>
          <a:p>
            <a:pPr algn="ctr" defTabSz="521437">
              <a:buClr>
                <a:srgbClr val="000000"/>
              </a:buClr>
              <a:buSzPct val="100000"/>
              <a:tabLst>
                <a:tab pos="0" algn="l"/>
                <a:tab pos="521437" algn="l"/>
                <a:tab pos="1042873" algn="l"/>
                <a:tab pos="1564310" algn="l"/>
                <a:tab pos="2085746" algn="l"/>
                <a:tab pos="2607183" algn="l"/>
                <a:tab pos="3128620" algn="l"/>
                <a:tab pos="3650056" algn="l"/>
                <a:tab pos="4171493" algn="l"/>
                <a:tab pos="4692929" algn="l"/>
                <a:tab pos="5214366" algn="l"/>
                <a:tab pos="5735803" algn="l"/>
                <a:tab pos="6257239" algn="l"/>
                <a:tab pos="6778676" algn="l"/>
                <a:tab pos="7300112" algn="l"/>
                <a:tab pos="7821549" algn="l"/>
                <a:tab pos="8342986" algn="l"/>
                <a:tab pos="8864422" algn="l"/>
                <a:tab pos="9385859" algn="l"/>
                <a:tab pos="9907295" algn="l"/>
                <a:tab pos="10428732" algn="l"/>
              </a:tabLst>
            </a:pPr>
            <a:r>
              <a:rPr lang="en-US" sz="1400">
                <a:solidFill>
                  <a:srgbClr val="000000"/>
                </a:solidFill>
                <a:latin typeface="Arial" pitchFamily="34" charset="0"/>
              </a:rPr>
              <a:t>13/12</a:t>
            </a:r>
          </a:p>
        </p:txBody>
      </p:sp>
      <p:sp>
        <p:nvSpPr>
          <p:cNvPr id="4116" name="Text Box 19"/>
          <p:cNvSpPr txBox="1">
            <a:spLocks noChangeArrowheads="1"/>
          </p:cNvSpPr>
          <p:nvPr/>
        </p:nvSpPr>
        <p:spPr bwMode="auto">
          <a:xfrm>
            <a:off x="4128228" y="5647008"/>
            <a:ext cx="1388451" cy="50222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102645" tIns="51323" rIns="102645" bIns="51323"/>
          <a:lstStyle/>
          <a:p>
            <a:pPr algn="ctr" defTabSz="521437">
              <a:buClr>
                <a:srgbClr val="000000"/>
              </a:buClr>
              <a:buSzPct val="100000"/>
              <a:tabLst>
                <a:tab pos="0" algn="l"/>
                <a:tab pos="521437" algn="l"/>
                <a:tab pos="1042873" algn="l"/>
                <a:tab pos="1564310" algn="l"/>
                <a:tab pos="2085746" algn="l"/>
                <a:tab pos="2607183" algn="l"/>
                <a:tab pos="3128620" algn="l"/>
                <a:tab pos="3650056" algn="l"/>
                <a:tab pos="4171493" algn="l"/>
                <a:tab pos="4692929" algn="l"/>
                <a:tab pos="5214366" algn="l"/>
                <a:tab pos="5735803" algn="l"/>
                <a:tab pos="6257239" algn="l"/>
                <a:tab pos="6778676" algn="l"/>
                <a:tab pos="7300112" algn="l"/>
                <a:tab pos="7821549" algn="l"/>
                <a:tab pos="8342986" algn="l"/>
                <a:tab pos="8864422" algn="l"/>
                <a:tab pos="9385859" algn="l"/>
                <a:tab pos="9907295" algn="l"/>
                <a:tab pos="10428732" algn="l"/>
              </a:tabLst>
            </a:pPr>
            <a:r>
              <a:rPr lang="en-US" sz="1600">
                <a:solidFill>
                  <a:srgbClr val="000000"/>
                </a:solidFill>
                <a:latin typeface="Arial" pitchFamily="34" charset="0"/>
              </a:rPr>
              <a:t>Fastställelse</a:t>
            </a:r>
          </a:p>
        </p:txBody>
      </p:sp>
      <p:sp>
        <p:nvSpPr>
          <p:cNvPr id="4117" name="Line 20"/>
          <p:cNvSpPr>
            <a:spLocks noChangeShapeType="1"/>
          </p:cNvSpPr>
          <p:nvPr/>
        </p:nvSpPr>
        <p:spPr bwMode="auto">
          <a:xfrm>
            <a:off x="811168" y="4513057"/>
            <a:ext cx="0" cy="311487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/>
          </a:ln>
        </p:spPr>
        <p:txBody>
          <a:bodyPr lIns="104287" tIns="52144" rIns="104287" bIns="52144"/>
          <a:lstStyle/>
          <a:p>
            <a:endParaRPr lang="sv-SE"/>
          </a:p>
        </p:txBody>
      </p:sp>
      <p:sp>
        <p:nvSpPr>
          <p:cNvPr id="4118" name="Text Box 21"/>
          <p:cNvSpPr txBox="1">
            <a:spLocks noChangeArrowheads="1"/>
          </p:cNvSpPr>
          <p:nvPr/>
        </p:nvSpPr>
        <p:spPr bwMode="auto">
          <a:xfrm>
            <a:off x="63112" y="4856042"/>
            <a:ext cx="1759694" cy="99920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102645" tIns="51323" rIns="102645" bIns="51323"/>
          <a:lstStyle/>
          <a:p>
            <a:pPr algn="ctr" defTabSz="521437">
              <a:buClr>
                <a:srgbClr val="000000"/>
              </a:buClr>
              <a:buSzPct val="100000"/>
              <a:tabLst>
                <a:tab pos="0" algn="l"/>
                <a:tab pos="521437" algn="l"/>
                <a:tab pos="1042873" algn="l"/>
                <a:tab pos="1564310" algn="l"/>
                <a:tab pos="2085746" algn="l"/>
                <a:tab pos="2607183" algn="l"/>
                <a:tab pos="3128620" algn="l"/>
                <a:tab pos="3650056" algn="l"/>
                <a:tab pos="4171493" algn="l"/>
                <a:tab pos="4692929" algn="l"/>
                <a:tab pos="5214366" algn="l"/>
                <a:tab pos="5735803" algn="l"/>
                <a:tab pos="6257239" algn="l"/>
                <a:tab pos="6778676" algn="l"/>
                <a:tab pos="7300112" algn="l"/>
                <a:tab pos="7821549" algn="l"/>
                <a:tab pos="8342986" algn="l"/>
                <a:tab pos="8864422" algn="l"/>
                <a:tab pos="9385859" algn="l"/>
                <a:tab pos="9907295" algn="l"/>
                <a:tab pos="10428732" algn="l"/>
              </a:tabLst>
            </a:pPr>
            <a:r>
              <a:rPr lang="en-US" sz="1600">
                <a:solidFill>
                  <a:schemeClr val="folHlink"/>
                </a:solidFill>
                <a:latin typeface="Arial" pitchFamily="34" charset="0"/>
              </a:rPr>
              <a:t>Järnvägsnäts-</a:t>
            </a:r>
          </a:p>
          <a:p>
            <a:pPr algn="ctr" defTabSz="521437">
              <a:buClr>
                <a:srgbClr val="000000"/>
              </a:buClr>
              <a:buSzPct val="100000"/>
              <a:tabLst>
                <a:tab pos="0" algn="l"/>
                <a:tab pos="521437" algn="l"/>
                <a:tab pos="1042873" algn="l"/>
                <a:tab pos="1564310" algn="l"/>
                <a:tab pos="2085746" algn="l"/>
                <a:tab pos="2607183" algn="l"/>
                <a:tab pos="3128620" algn="l"/>
                <a:tab pos="3650056" algn="l"/>
                <a:tab pos="4171493" algn="l"/>
                <a:tab pos="4692929" algn="l"/>
                <a:tab pos="5214366" algn="l"/>
                <a:tab pos="5735803" algn="l"/>
                <a:tab pos="6257239" algn="l"/>
                <a:tab pos="6778676" algn="l"/>
                <a:tab pos="7300112" algn="l"/>
                <a:tab pos="7821549" algn="l"/>
                <a:tab pos="8342986" algn="l"/>
                <a:tab pos="8864422" algn="l"/>
                <a:tab pos="9385859" algn="l"/>
                <a:tab pos="9907295" algn="l"/>
                <a:tab pos="10428732" algn="l"/>
              </a:tabLst>
            </a:pPr>
            <a:r>
              <a:rPr lang="en-US" sz="1600">
                <a:solidFill>
                  <a:schemeClr val="folHlink"/>
                </a:solidFill>
                <a:latin typeface="Arial" pitchFamily="34" charset="0"/>
              </a:rPr>
              <a:t>beskrivningen</a:t>
            </a:r>
          </a:p>
          <a:p>
            <a:pPr algn="ctr" defTabSz="521437">
              <a:buClr>
                <a:srgbClr val="000000"/>
              </a:buClr>
              <a:buSzPct val="100000"/>
              <a:tabLst>
                <a:tab pos="0" algn="l"/>
                <a:tab pos="521437" algn="l"/>
                <a:tab pos="1042873" algn="l"/>
                <a:tab pos="1564310" algn="l"/>
                <a:tab pos="2085746" algn="l"/>
                <a:tab pos="2607183" algn="l"/>
                <a:tab pos="3128620" algn="l"/>
                <a:tab pos="3650056" algn="l"/>
                <a:tab pos="4171493" algn="l"/>
                <a:tab pos="4692929" algn="l"/>
                <a:tab pos="5214366" algn="l"/>
                <a:tab pos="5735803" algn="l"/>
                <a:tab pos="6257239" algn="l"/>
                <a:tab pos="6778676" algn="l"/>
                <a:tab pos="7300112" algn="l"/>
                <a:tab pos="7821549" algn="l"/>
                <a:tab pos="8342986" algn="l"/>
                <a:tab pos="8864422" algn="l"/>
                <a:tab pos="9385859" algn="l"/>
                <a:tab pos="9907295" algn="l"/>
                <a:tab pos="10428732" algn="l"/>
              </a:tabLst>
            </a:pPr>
            <a:r>
              <a:rPr lang="en-US" sz="1600">
                <a:solidFill>
                  <a:schemeClr val="folHlink"/>
                </a:solidFill>
                <a:latin typeface="Arial" pitchFamily="34" charset="0"/>
              </a:rPr>
              <a:t>ges ut </a:t>
            </a:r>
          </a:p>
        </p:txBody>
      </p:sp>
      <p:sp>
        <p:nvSpPr>
          <p:cNvPr id="4119" name="Text Box 22"/>
          <p:cNvSpPr txBox="1">
            <a:spLocks noChangeArrowheads="1"/>
          </p:cNvSpPr>
          <p:nvPr/>
        </p:nvSpPr>
        <p:spPr bwMode="auto">
          <a:xfrm>
            <a:off x="7582650" y="4581303"/>
            <a:ext cx="1407013" cy="56872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102645" tIns="51323" rIns="102645" bIns="51323"/>
          <a:lstStyle/>
          <a:p>
            <a:pPr algn="ctr" defTabSz="521437">
              <a:buClr>
                <a:srgbClr val="000000"/>
              </a:buClr>
              <a:buSzPct val="100000"/>
              <a:tabLst>
                <a:tab pos="0" algn="l"/>
                <a:tab pos="521437" algn="l"/>
                <a:tab pos="1042873" algn="l"/>
                <a:tab pos="1564310" algn="l"/>
                <a:tab pos="2085746" algn="l"/>
                <a:tab pos="2607183" algn="l"/>
                <a:tab pos="3128620" algn="l"/>
                <a:tab pos="3650056" algn="l"/>
                <a:tab pos="4171493" algn="l"/>
                <a:tab pos="4692929" algn="l"/>
                <a:tab pos="5214366" algn="l"/>
                <a:tab pos="5735803" algn="l"/>
                <a:tab pos="6257239" algn="l"/>
                <a:tab pos="6778676" algn="l"/>
                <a:tab pos="7300112" algn="l"/>
                <a:tab pos="7821549" algn="l"/>
                <a:tab pos="8342986" algn="l"/>
                <a:tab pos="8864422" algn="l"/>
                <a:tab pos="9385859" algn="l"/>
                <a:tab pos="9907295" algn="l"/>
                <a:tab pos="10428732" algn="l"/>
              </a:tabLst>
            </a:pPr>
            <a:r>
              <a:rPr lang="en-US" sz="1600">
                <a:solidFill>
                  <a:srgbClr val="000000"/>
                </a:solidFill>
                <a:latin typeface="Arial" pitchFamily="34" charset="0"/>
              </a:rPr>
              <a:t>AdHoc-processen</a:t>
            </a:r>
          </a:p>
        </p:txBody>
      </p:sp>
      <p:sp>
        <p:nvSpPr>
          <p:cNvPr id="4120" name="Line 25"/>
          <p:cNvSpPr>
            <a:spLocks noChangeShapeType="1"/>
          </p:cNvSpPr>
          <p:nvPr/>
        </p:nvSpPr>
        <p:spPr bwMode="auto">
          <a:xfrm>
            <a:off x="9915914" y="4514806"/>
            <a:ext cx="1857" cy="503978"/>
          </a:xfrm>
          <a:prstGeom prst="line">
            <a:avLst/>
          </a:prstGeom>
          <a:noFill/>
          <a:ln w="36720">
            <a:solidFill>
              <a:srgbClr val="000000"/>
            </a:solidFill>
            <a:round/>
            <a:headEnd/>
            <a:tailEnd/>
          </a:ln>
        </p:spPr>
        <p:txBody>
          <a:bodyPr lIns="104287" tIns="52144" rIns="104287" bIns="52144"/>
          <a:lstStyle/>
          <a:p>
            <a:endParaRPr lang="sv-SE"/>
          </a:p>
        </p:txBody>
      </p:sp>
      <p:sp>
        <p:nvSpPr>
          <p:cNvPr id="4121" name="Text Box 26"/>
          <p:cNvSpPr txBox="1">
            <a:spLocks noChangeArrowheads="1"/>
          </p:cNvSpPr>
          <p:nvPr/>
        </p:nvSpPr>
        <p:spPr bwMode="auto">
          <a:xfrm>
            <a:off x="9193847" y="5038035"/>
            <a:ext cx="1407013" cy="5687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102645" tIns="51323" rIns="102645" bIns="51323"/>
          <a:lstStyle/>
          <a:p>
            <a:pPr algn="ctr" defTabSz="521437">
              <a:buClr>
                <a:srgbClr val="000000"/>
              </a:buClr>
              <a:buSzPct val="100000"/>
              <a:tabLst>
                <a:tab pos="0" algn="l"/>
                <a:tab pos="521437" algn="l"/>
                <a:tab pos="1042873" algn="l"/>
                <a:tab pos="1564310" algn="l"/>
                <a:tab pos="2085746" algn="l"/>
                <a:tab pos="2607183" algn="l"/>
                <a:tab pos="3128620" algn="l"/>
                <a:tab pos="3650056" algn="l"/>
                <a:tab pos="4171493" algn="l"/>
                <a:tab pos="4692929" algn="l"/>
                <a:tab pos="5214366" algn="l"/>
                <a:tab pos="5735803" algn="l"/>
                <a:tab pos="6257239" algn="l"/>
                <a:tab pos="6778676" algn="l"/>
                <a:tab pos="7300112" algn="l"/>
                <a:tab pos="7821549" algn="l"/>
                <a:tab pos="8342986" algn="l"/>
                <a:tab pos="8864422" algn="l"/>
                <a:tab pos="9385859" algn="l"/>
                <a:tab pos="9907295" algn="l"/>
                <a:tab pos="10428732" algn="l"/>
              </a:tabLst>
            </a:pPr>
            <a:r>
              <a:rPr lang="en-US" sz="1600">
                <a:solidFill>
                  <a:srgbClr val="000000"/>
                </a:solidFill>
                <a:latin typeface="Arial" pitchFamily="34" charset="0"/>
              </a:rPr>
              <a:t>Nästa</a:t>
            </a:r>
          </a:p>
          <a:p>
            <a:pPr algn="ctr" defTabSz="521437">
              <a:buClr>
                <a:srgbClr val="000000"/>
              </a:buClr>
              <a:buSzPct val="100000"/>
              <a:tabLst>
                <a:tab pos="0" algn="l"/>
                <a:tab pos="521437" algn="l"/>
                <a:tab pos="1042873" algn="l"/>
                <a:tab pos="1564310" algn="l"/>
                <a:tab pos="2085746" algn="l"/>
                <a:tab pos="2607183" algn="l"/>
                <a:tab pos="3128620" algn="l"/>
                <a:tab pos="3650056" algn="l"/>
                <a:tab pos="4171493" algn="l"/>
                <a:tab pos="4692929" algn="l"/>
                <a:tab pos="5214366" algn="l"/>
                <a:tab pos="5735803" algn="l"/>
                <a:tab pos="6257239" algn="l"/>
                <a:tab pos="6778676" algn="l"/>
                <a:tab pos="7300112" algn="l"/>
                <a:tab pos="7821549" algn="l"/>
                <a:tab pos="8342986" algn="l"/>
                <a:tab pos="8864422" algn="l"/>
                <a:tab pos="9385859" algn="l"/>
                <a:tab pos="9907295" algn="l"/>
                <a:tab pos="10428732" algn="l"/>
              </a:tabLst>
            </a:pPr>
            <a:r>
              <a:rPr lang="en-US" sz="1600">
                <a:solidFill>
                  <a:srgbClr val="000000"/>
                </a:solidFill>
                <a:latin typeface="Arial" pitchFamily="34" charset="0"/>
              </a:rPr>
              <a:t>tågplan</a:t>
            </a:r>
          </a:p>
        </p:txBody>
      </p:sp>
      <p:sp>
        <p:nvSpPr>
          <p:cNvPr id="4122" name="Line 27"/>
          <p:cNvSpPr>
            <a:spLocks noChangeShapeType="1"/>
          </p:cNvSpPr>
          <p:nvPr/>
        </p:nvSpPr>
        <p:spPr bwMode="auto">
          <a:xfrm>
            <a:off x="1683591" y="3282859"/>
            <a:ext cx="3712" cy="1233698"/>
          </a:xfrm>
          <a:prstGeom prst="line">
            <a:avLst/>
          </a:prstGeom>
          <a:noFill/>
          <a:ln w="36720">
            <a:solidFill>
              <a:srgbClr val="000000"/>
            </a:solidFill>
            <a:round/>
            <a:headEnd/>
            <a:tailEnd/>
          </a:ln>
        </p:spPr>
        <p:txBody>
          <a:bodyPr lIns="104287" tIns="52144" rIns="104287" bIns="52144"/>
          <a:lstStyle/>
          <a:p>
            <a:endParaRPr lang="sv-SE"/>
          </a:p>
        </p:txBody>
      </p:sp>
      <p:sp>
        <p:nvSpPr>
          <p:cNvPr id="4123" name="Line 28"/>
          <p:cNvSpPr>
            <a:spLocks noChangeShapeType="1"/>
          </p:cNvSpPr>
          <p:nvPr/>
        </p:nvSpPr>
        <p:spPr bwMode="auto">
          <a:xfrm>
            <a:off x="6596998" y="3261860"/>
            <a:ext cx="3712" cy="1233698"/>
          </a:xfrm>
          <a:prstGeom prst="line">
            <a:avLst/>
          </a:prstGeom>
          <a:noFill/>
          <a:ln w="36720">
            <a:solidFill>
              <a:srgbClr val="000000"/>
            </a:solidFill>
            <a:round/>
            <a:headEnd/>
            <a:tailEnd/>
          </a:ln>
        </p:spPr>
        <p:txBody>
          <a:bodyPr lIns="104287" tIns="52144" rIns="104287" bIns="52144"/>
          <a:lstStyle/>
          <a:p>
            <a:endParaRPr lang="sv-SE"/>
          </a:p>
        </p:txBody>
      </p:sp>
      <p:sp>
        <p:nvSpPr>
          <p:cNvPr id="4124" name="Text Box 29"/>
          <p:cNvSpPr txBox="1">
            <a:spLocks noChangeArrowheads="1"/>
          </p:cNvSpPr>
          <p:nvPr/>
        </p:nvSpPr>
        <p:spPr bwMode="auto">
          <a:xfrm>
            <a:off x="3773691" y="3288109"/>
            <a:ext cx="1163848" cy="3009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102645" tIns="51323" rIns="102645" bIns="51323"/>
          <a:lstStyle/>
          <a:p>
            <a:pPr algn="ctr" defTabSz="521437">
              <a:buClr>
                <a:srgbClr val="000000"/>
              </a:buClr>
              <a:buSzPct val="100000"/>
              <a:tabLst>
                <a:tab pos="0" algn="l"/>
                <a:tab pos="521437" algn="l"/>
                <a:tab pos="1042873" algn="l"/>
                <a:tab pos="1564310" algn="l"/>
                <a:tab pos="2085746" algn="l"/>
                <a:tab pos="2607183" algn="l"/>
                <a:tab pos="3128620" algn="l"/>
                <a:tab pos="3650056" algn="l"/>
                <a:tab pos="4171493" algn="l"/>
                <a:tab pos="4692929" algn="l"/>
                <a:tab pos="5214366" algn="l"/>
                <a:tab pos="5735803" algn="l"/>
                <a:tab pos="6257239" algn="l"/>
                <a:tab pos="6778676" algn="l"/>
                <a:tab pos="7300112" algn="l"/>
                <a:tab pos="7821549" algn="l"/>
                <a:tab pos="8342986" algn="l"/>
                <a:tab pos="8864422" algn="l"/>
                <a:tab pos="9385859" algn="l"/>
                <a:tab pos="9907295" algn="l"/>
                <a:tab pos="10428732" algn="l"/>
              </a:tabLst>
            </a:pPr>
            <a:r>
              <a:rPr lang="en-US" sz="1400">
                <a:solidFill>
                  <a:srgbClr val="000000"/>
                </a:solidFill>
                <a:latin typeface="Arial" pitchFamily="34" charset="0"/>
              </a:rPr>
              <a:t>År XX-1</a:t>
            </a:r>
          </a:p>
        </p:txBody>
      </p:sp>
      <p:sp>
        <p:nvSpPr>
          <p:cNvPr id="4125" name="Line 31"/>
          <p:cNvSpPr>
            <a:spLocks noChangeShapeType="1"/>
          </p:cNvSpPr>
          <p:nvPr/>
        </p:nvSpPr>
        <p:spPr bwMode="auto">
          <a:xfrm>
            <a:off x="10194348" y="3279359"/>
            <a:ext cx="3712" cy="1233698"/>
          </a:xfrm>
          <a:prstGeom prst="line">
            <a:avLst/>
          </a:prstGeom>
          <a:noFill/>
          <a:ln w="36720">
            <a:solidFill>
              <a:srgbClr val="000000"/>
            </a:solidFill>
            <a:round/>
            <a:headEnd/>
            <a:tailEnd/>
          </a:ln>
        </p:spPr>
        <p:txBody>
          <a:bodyPr lIns="104287" tIns="52144" rIns="104287" bIns="52144"/>
          <a:lstStyle/>
          <a:p>
            <a:endParaRPr lang="sv-SE"/>
          </a:p>
        </p:txBody>
      </p:sp>
      <p:sp>
        <p:nvSpPr>
          <p:cNvPr id="4126" name="Text Box 33"/>
          <p:cNvSpPr txBox="1">
            <a:spLocks noChangeArrowheads="1"/>
          </p:cNvSpPr>
          <p:nvPr/>
        </p:nvSpPr>
        <p:spPr bwMode="auto">
          <a:xfrm>
            <a:off x="7773840" y="3277610"/>
            <a:ext cx="1163849" cy="3009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102645" tIns="51323" rIns="102645" bIns="51323"/>
          <a:lstStyle/>
          <a:p>
            <a:pPr algn="ctr" defTabSz="521437">
              <a:buClr>
                <a:srgbClr val="000000"/>
              </a:buClr>
              <a:buSzPct val="100000"/>
              <a:tabLst>
                <a:tab pos="0" algn="l"/>
                <a:tab pos="521437" algn="l"/>
                <a:tab pos="1042873" algn="l"/>
                <a:tab pos="1564310" algn="l"/>
                <a:tab pos="2085746" algn="l"/>
                <a:tab pos="2607183" algn="l"/>
                <a:tab pos="3128620" algn="l"/>
                <a:tab pos="3650056" algn="l"/>
                <a:tab pos="4171493" algn="l"/>
                <a:tab pos="4692929" algn="l"/>
                <a:tab pos="5214366" algn="l"/>
                <a:tab pos="5735803" algn="l"/>
                <a:tab pos="6257239" algn="l"/>
                <a:tab pos="6778676" algn="l"/>
                <a:tab pos="7300112" algn="l"/>
                <a:tab pos="7821549" algn="l"/>
                <a:tab pos="8342986" algn="l"/>
                <a:tab pos="8864422" algn="l"/>
                <a:tab pos="9385859" algn="l"/>
                <a:tab pos="9907295" algn="l"/>
                <a:tab pos="10428732" algn="l"/>
              </a:tabLst>
            </a:pPr>
            <a:r>
              <a:rPr lang="en-US" sz="1400">
                <a:solidFill>
                  <a:srgbClr val="000000"/>
                </a:solidFill>
                <a:latin typeface="Arial" pitchFamily="34" charset="0"/>
              </a:rPr>
              <a:t>År XX</a:t>
            </a:r>
          </a:p>
        </p:txBody>
      </p:sp>
      <p:sp>
        <p:nvSpPr>
          <p:cNvPr id="31" name="Höger 30"/>
          <p:cNvSpPr/>
          <p:nvPr/>
        </p:nvSpPr>
        <p:spPr>
          <a:xfrm>
            <a:off x="2581311" y="4679799"/>
            <a:ext cx="672057" cy="2735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287" tIns="52144" rIns="104287" bIns="52144" rtlCol="0" anchor="ctr"/>
          <a:lstStyle/>
          <a:p>
            <a:pPr algn="ctr"/>
            <a:endParaRPr lang="sv-SE"/>
          </a:p>
        </p:txBody>
      </p:sp>
      <p:sp>
        <p:nvSpPr>
          <p:cNvPr id="32" name="Line 28"/>
          <p:cNvSpPr>
            <a:spLocks noChangeShapeType="1"/>
          </p:cNvSpPr>
          <p:nvPr/>
        </p:nvSpPr>
        <p:spPr bwMode="auto">
          <a:xfrm>
            <a:off x="7477800" y="4509806"/>
            <a:ext cx="0" cy="659572"/>
          </a:xfrm>
          <a:prstGeom prst="line">
            <a:avLst/>
          </a:prstGeom>
          <a:noFill/>
          <a:ln w="36720">
            <a:solidFill>
              <a:srgbClr val="FF0000"/>
            </a:solidFill>
            <a:round/>
            <a:headEnd/>
            <a:tailEnd/>
          </a:ln>
        </p:spPr>
        <p:txBody>
          <a:bodyPr lIns="104287" tIns="52144" rIns="104287" bIns="52144"/>
          <a:lstStyle/>
          <a:p>
            <a:endParaRPr lang="sv-SE"/>
          </a:p>
        </p:txBody>
      </p:sp>
      <p:sp>
        <p:nvSpPr>
          <p:cNvPr id="33" name="textruta 32"/>
          <p:cNvSpPr txBox="1"/>
          <p:nvPr/>
        </p:nvSpPr>
        <p:spPr>
          <a:xfrm>
            <a:off x="2520240" y="6162935"/>
            <a:ext cx="2241616" cy="459249"/>
          </a:xfrm>
          <a:prstGeom prst="rect">
            <a:avLst/>
          </a:prstGeom>
          <a:noFill/>
          <a:ln>
            <a:noFill/>
          </a:ln>
        </p:spPr>
        <p:txBody>
          <a:bodyPr wrap="none" lIns="104287" tIns="52144" rIns="104287" bIns="52144" rtlCol="0">
            <a:spAutoFit/>
          </a:bodyPr>
          <a:lstStyle/>
          <a:p>
            <a:r>
              <a:rPr lang="en-US" sz="2300" i="1" dirty="0" err="1">
                <a:solidFill>
                  <a:srgbClr val="FF0000"/>
                </a:solidFill>
                <a:latin typeface="+mj-lt"/>
              </a:rPr>
              <a:t>Optimalt</a:t>
            </a:r>
            <a:r>
              <a:rPr lang="en-US" sz="2300" i="1" dirty="0">
                <a:solidFill>
                  <a:srgbClr val="FF0000"/>
                </a:solidFill>
                <a:latin typeface="+mj-lt"/>
              </a:rPr>
              <a:t> </a:t>
            </a:r>
            <a:r>
              <a:rPr lang="en-US" sz="2300" i="1" dirty="0" err="1">
                <a:solidFill>
                  <a:srgbClr val="FF0000"/>
                </a:solidFill>
                <a:latin typeface="+mj-lt"/>
              </a:rPr>
              <a:t>här</a:t>
            </a:r>
            <a:r>
              <a:rPr lang="en-US" sz="2300" i="1" dirty="0">
                <a:solidFill>
                  <a:srgbClr val="FF0000"/>
                </a:solidFill>
                <a:latin typeface="+mj-lt"/>
              </a:rPr>
              <a:t>?</a:t>
            </a:r>
            <a:endParaRPr lang="sv-SE" sz="2300" i="1" dirty="0">
              <a:solidFill>
                <a:srgbClr val="FF00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995578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519317" y="232740"/>
            <a:ext cx="9760098" cy="1259946"/>
          </a:xfrm>
        </p:spPr>
        <p:txBody>
          <a:bodyPr/>
          <a:lstStyle/>
          <a:p>
            <a:r>
              <a:rPr lang="sv-SE" dirty="0" smtClean="0"/>
              <a:t>När finns </a:t>
            </a:r>
            <a:r>
              <a:rPr lang="sv-SE" dirty="0" smtClean="0"/>
              <a:t>den optimala tågplanen?</a:t>
            </a:r>
          </a:p>
        </p:txBody>
      </p:sp>
      <p:sp>
        <p:nvSpPr>
          <p:cNvPr id="4100" name="Rectangle 3"/>
          <p:cNvSpPr>
            <a:spLocks noChangeArrowheads="1"/>
          </p:cNvSpPr>
          <p:nvPr/>
        </p:nvSpPr>
        <p:spPr bwMode="auto">
          <a:xfrm>
            <a:off x="254302" y="1772674"/>
            <a:ext cx="10199915" cy="11339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102645" tIns="53375" rIns="102645" bIns="53375" anchor="ctr"/>
          <a:lstStyle/>
          <a:p>
            <a:pPr algn="ctr" defTabSz="521437">
              <a:tabLst>
                <a:tab pos="0" algn="l"/>
                <a:tab pos="521437" algn="l"/>
                <a:tab pos="1042873" algn="l"/>
                <a:tab pos="1564310" algn="l"/>
                <a:tab pos="2085746" algn="l"/>
                <a:tab pos="2607183" algn="l"/>
                <a:tab pos="3128620" algn="l"/>
                <a:tab pos="3650056" algn="l"/>
                <a:tab pos="4171493" algn="l"/>
                <a:tab pos="4692929" algn="l"/>
                <a:tab pos="5214366" algn="l"/>
                <a:tab pos="5735803" algn="l"/>
                <a:tab pos="6257239" algn="l"/>
                <a:tab pos="6778676" algn="l"/>
                <a:tab pos="7300112" algn="l"/>
                <a:tab pos="7821549" algn="l"/>
                <a:tab pos="8342986" algn="l"/>
                <a:tab pos="8864422" algn="l"/>
                <a:tab pos="9385859" algn="l"/>
                <a:tab pos="9907295" algn="l"/>
                <a:tab pos="10428732" algn="l"/>
              </a:tabLst>
            </a:pPr>
            <a:r>
              <a:rPr lang="en-US" dirty="0" err="1">
                <a:latin typeface="+mj-lt"/>
              </a:rPr>
              <a:t>Tidplan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för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kapacitetstilldelning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Tågplan</a:t>
            </a:r>
            <a:r>
              <a:rPr lang="en-US" dirty="0">
                <a:latin typeface="+mj-lt"/>
              </a:rPr>
              <a:t> </a:t>
            </a:r>
            <a:r>
              <a:rPr lang="en-US" dirty="0">
                <a:latin typeface="+mj-lt"/>
              </a:rPr>
              <a:t>TXX</a:t>
            </a:r>
          </a:p>
          <a:p>
            <a:pPr algn="ctr" defTabSz="521437">
              <a:tabLst>
                <a:tab pos="0" algn="l"/>
                <a:tab pos="521437" algn="l"/>
                <a:tab pos="1042873" algn="l"/>
                <a:tab pos="1564310" algn="l"/>
                <a:tab pos="2085746" algn="l"/>
                <a:tab pos="2607183" algn="l"/>
                <a:tab pos="3128620" algn="l"/>
                <a:tab pos="3650056" algn="l"/>
                <a:tab pos="4171493" algn="l"/>
                <a:tab pos="4692929" algn="l"/>
                <a:tab pos="5214366" algn="l"/>
                <a:tab pos="5735803" algn="l"/>
                <a:tab pos="6257239" algn="l"/>
                <a:tab pos="6778676" algn="l"/>
                <a:tab pos="7300112" algn="l"/>
                <a:tab pos="7821549" algn="l"/>
                <a:tab pos="8342986" algn="l"/>
                <a:tab pos="8864422" algn="l"/>
                <a:tab pos="9385859" algn="l"/>
                <a:tab pos="9907295" algn="l"/>
                <a:tab pos="10428732" algn="l"/>
              </a:tabLst>
            </a:pPr>
            <a:r>
              <a:rPr lang="en-US" sz="1600" i="1" dirty="0" err="1">
                <a:latin typeface="+mj-lt"/>
              </a:rPr>
              <a:t>Cirkadatum</a:t>
            </a:r>
            <a:r>
              <a:rPr lang="en-US" sz="1600" i="1" dirty="0">
                <a:latin typeface="+mj-lt"/>
              </a:rPr>
              <a:t> </a:t>
            </a:r>
            <a:r>
              <a:rPr lang="en-US" sz="1600" i="1" dirty="0" err="1">
                <a:latin typeface="+mj-lt"/>
              </a:rPr>
              <a:t>för</a:t>
            </a:r>
            <a:r>
              <a:rPr lang="en-US" sz="1600" i="1" dirty="0">
                <a:latin typeface="+mj-lt"/>
              </a:rPr>
              <a:t> </a:t>
            </a:r>
            <a:r>
              <a:rPr lang="en-US" sz="1600" i="1" dirty="0" err="1">
                <a:latin typeface="+mj-lt"/>
              </a:rPr>
              <a:t>processen</a:t>
            </a:r>
            <a:endParaRPr lang="en-US" sz="1600" i="1" dirty="0">
              <a:latin typeface="+mj-lt"/>
            </a:endParaRPr>
          </a:p>
        </p:txBody>
      </p:sp>
      <p:sp>
        <p:nvSpPr>
          <p:cNvPr id="4101" name="Text Box 4"/>
          <p:cNvSpPr txBox="1">
            <a:spLocks noChangeArrowheads="1"/>
          </p:cNvSpPr>
          <p:nvPr/>
        </p:nvSpPr>
        <p:spPr bwMode="auto">
          <a:xfrm>
            <a:off x="1832087" y="5088782"/>
            <a:ext cx="1358751" cy="40248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102645" tIns="51323" rIns="102645" bIns="51323"/>
          <a:lstStyle/>
          <a:p>
            <a:pPr algn="ctr" defTabSz="521437">
              <a:buClr>
                <a:srgbClr val="000000"/>
              </a:buClr>
              <a:buSzPct val="100000"/>
              <a:tabLst>
                <a:tab pos="0" algn="l"/>
                <a:tab pos="521437" algn="l"/>
                <a:tab pos="1042873" algn="l"/>
                <a:tab pos="1564310" algn="l"/>
                <a:tab pos="2085746" algn="l"/>
                <a:tab pos="2607183" algn="l"/>
                <a:tab pos="3128620" algn="l"/>
                <a:tab pos="3650056" algn="l"/>
                <a:tab pos="4171493" algn="l"/>
                <a:tab pos="4692929" algn="l"/>
                <a:tab pos="5214366" algn="l"/>
                <a:tab pos="5735803" algn="l"/>
                <a:tab pos="6257239" algn="l"/>
                <a:tab pos="6778676" algn="l"/>
                <a:tab pos="7300112" algn="l"/>
                <a:tab pos="7821549" algn="l"/>
                <a:tab pos="8342986" algn="l"/>
                <a:tab pos="8864422" algn="l"/>
                <a:tab pos="9385859" algn="l"/>
                <a:tab pos="9907295" algn="l"/>
                <a:tab pos="10428732" algn="l"/>
              </a:tabLst>
            </a:pPr>
            <a:r>
              <a:rPr lang="en-US" sz="1600">
                <a:solidFill>
                  <a:srgbClr val="000000"/>
                </a:solidFill>
                <a:latin typeface="Arial" pitchFamily="34" charset="0"/>
              </a:rPr>
              <a:t>Ansökan</a:t>
            </a:r>
          </a:p>
        </p:txBody>
      </p:sp>
      <p:sp>
        <p:nvSpPr>
          <p:cNvPr id="4102" name="Line 5"/>
          <p:cNvSpPr>
            <a:spLocks noChangeShapeType="1"/>
          </p:cNvSpPr>
          <p:nvPr/>
        </p:nvSpPr>
        <p:spPr bwMode="auto">
          <a:xfrm>
            <a:off x="580997" y="4511306"/>
            <a:ext cx="9906632" cy="1750"/>
          </a:xfrm>
          <a:prstGeom prst="line">
            <a:avLst/>
          </a:prstGeom>
          <a:noFill/>
          <a:ln w="36720">
            <a:solidFill>
              <a:srgbClr val="000000"/>
            </a:solidFill>
            <a:round/>
            <a:headEnd/>
            <a:tailEnd type="triangle" w="med" len="med"/>
          </a:ln>
        </p:spPr>
        <p:txBody>
          <a:bodyPr lIns="104287" tIns="52144" rIns="104287" bIns="52144"/>
          <a:lstStyle/>
          <a:p>
            <a:endParaRPr lang="sv-SE"/>
          </a:p>
        </p:txBody>
      </p:sp>
      <p:sp>
        <p:nvSpPr>
          <p:cNvPr id="4103" name="Line 6"/>
          <p:cNvSpPr>
            <a:spLocks noChangeShapeType="1"/>
          </p:cNvSpPr>
          <p:nvPr/>
        </p:nvSpPr>
        <p:spPr bwMode="auto">
          <a:xfrm>
            <a:off x="2518888" y="4511306"/>
            <a:ext cx="1856" cy="503978"/>
          </a:xfrm>
          <a:prstGeom prst="line">
            <a:avLst/>
          </a:prstGeom>
          <a:noFill/>
          <a:ln w="36720">
            <a:solidFill>
              <a:srgbClr val="000000"/>
            </a:solidFill>
            <a:round/>
            <a:headEnd/>
            <a:tailEnd/>
          </a:ln>
        </p:spPr>
        <p:txBody>
          <a:bodyPr lIns="104287" tIns="52144" rIns="104287" bIns="52144"/>
          <a:lstStyle/>
          <a:p>
            <a:endParaRPr lang="sv-SE"/>
          </a:p>
        </p:txBody>
      </p:sp>
      <p:sp>
        <p:nvSpPr>
          <p:cNvPr id="4104" name="Line 7"/>
          <p:cNvSpPr>
            <a:spLocks noChangeShapeType="1"/>
          </p:cNvSpPr>
          <p:nvPr/>
        </p:nvSpPr>
        <p:spPr bwMode="auto">
          <a:xfrm>
            <a:off x="3287362" y="4511306"/>
            <a:ext cx="0" cy="1007957"/>
          </a:xfrm>
          <a:prstGeom prst="line">
            <a:avLst/>
          </a:prstGeom>
          <a:noFill/>
          <a:ln w="36720">
            <a:solidFill>
              <a:srgbClr val="000000"/>
            </a:solidFill>
            <a:round/>
            <a:headEnd/>
            <a:tailEnd/>
          </a:ln>
        </p:spPr>
        <p:txBody>
          <a:bodyPr lIns="104287" tIns="52144" rIns="104287" bIns="52144"/>
          <a:lstStyle/>
          <a:p>
            <a:endParaRPr lang="sv-SE"/>
          </a:p>
        </p:txBody>
      </p:sp>
      <p:sp>
        <p:nvSpPr>
          <p:cNvPr id="4105" name="Line 8"/>
          <p:cNvSpPr>
            <a:spLocks noChangeShapeType="1"/>
          </p:cNvSpPr>
          <p:nvPr/>
        </p:nvSpPr>
        <p:spPr bwMode="auto">
          <a:xfrm>
            <a:off x="4003862" y="4511307"/>
            <a:ext cx="1856" cy="516228"/>
          </a:xfrm>
          <a:prstGeom prst="line">
            <a:avLst/>
          </a:prstGeom>
          <a:noFill/>
          <a:ln w="36720">
            <a:solidFill>
              <a:srgbClr val="000000"/>
            </a:solidFill>
            <a:round/>
            <a:headEnd/>
            <a:tailEnd/>
          </a:ln>
        </p:spPr>
        <p:txBody>
          <a:bodyPr lIns="104287" tIns="52144" rIns="104287" bIns="52144"/>
          <a:lstStyle/>
          <a:p>
            <a:endParaRPr lang="sv-SE"/>
          </a:p>
        </p:txBody>
      </p:sp>
      <p:sp>
        <p:nvSpPr>
          <p:cNvPr id="4106" name="Line 9"/>
          <p:cNvSpPr>
            <a:spLocks noChangeShapeType="1"/>
          </p:cNvSpPr>
          <p:nvPr/>
        </p:nvSpPr>
        <p:spPr bwMode="auto">
          <a:xfrm>
            <a:off x="6147792" y="4523556"/>
            <a:ext cx="1857" cy="503978"/>
          </a:xfrm>
          <a:prstGeom prst="line">
            <a:avLst/>
          </a:prstGeom>
          <a:noFill/>
          <a:ln w="36720">
            <a:solidFill>
              <a:srgbClr val="000000"/>
            </a:solidFill>
            <a:round/>
            <a:headEnd/>
            <a:tailEnd/>
          </a:ln>
        </p:spPr>
        <p:txBody>
          <a:bodyPr lIns="104287" tIns="52144" rIns="104287" bIns="52144"/>
          <a:lstStyle/>
          <a:p>
            <a:endParaRPr lang="sv-SE"/>
          </a:p>
        </p:txBody>
      </p:sp>
      <p:sp>
        <p:nvSpPr>
          <p:cNvPr id="4107" name="Line 10"/>
          <p:cNvSpPr>
            <a:spLocks noChangeShapeType="1"/>
          </p:cNvSpPr>
          <p:nvPr/>
        </p:nvSpPr>
        <p:spPr bwMode="auto">
          <a:xfrm flipH="1">
            <a:off x="4824311" y="4511306"/>
            <a:ext cx="11137" cy="1007957"/>
          </a:xfrm>
          <a:prstGeom prst="line">
            <a:avLst/>
          </a:prstGeom>
          <a:noFill/>
          <a:ln w="36720">
            <a:solidFill>
              <a:srgbClr val="000000"/>
            </a:solidFill>
            <a:round/>
            <a:headEnd/>
            <a:tailEnd/>
          </a:ln>
        </p:spPr>
        <p:txBody>
          <a:bodyPr lIns="104287" tIns="52144" rIns="104287" bIns="52144"/>
          <a:lstStyle/>
          <a:p>
            <a:endParaRPr lang="sv-SE"/>
          </a:p>
        </p:txBody>
      </p:sp>
      <p:sp>
        <p:nvSpPr>
          <p:cNvPr id="4108" name="Text Box 11"/>
          <p:cNvSpPr txBox="1">
            <a:spLocks noChangeArrowheads="1"/>
          </p:cNvSpPr>
          <p:nvPr/>
        </p:nvSpPr>
        <p:spPr bwMode="auto">
          <a:xfrm>
            <a:off x="2711935" y="5645258"/>
            <a:ext cx="1161992" cy="40423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102645" tIns="51323" rIns="102645" bIns="51323"/>
          <a:lstStyle/>
          <a:p>
            <a:pPr algn="ctr" defTabSz="521437">
              <a:buClr>
                <a:srgbClr val="000000"/>
              </a:buClr>
              <a:buSzPct val="100000"/>
              <a:tabLst>
                <a:tab pos="0" algn="l"/>
                <a:tab pos="521437" algn="l"/>
                <a:tab pos="1042873" algn="l"/>
                <a:tab pos="1564310" algn="l"/>
                <a:tab pos="2085746" algn="l"/>
                <a:tab pos="2607183" algn="l"/>
                <a:tab pos="3128620" algn="l"/>
                <a:tab pos="3650056" algn="l"/>
                <a:tab pos="4171493" algn="l"/>
                <a:tab pos="4692929" algn="l"/>
                <a:tab pos="5214366" algn="l"/>
                <a:tab pos="5735803" algn="l"/>
                <a:tab pos="6257239" algn="l"/>
                <a:tab pos="6778676" algn="l"/>
                <a:tab pos="7300112" algn="l"/>
                <a:tab pos="7821549" algn="l"/>
                <a:tab pos="8342986" algn="l"/>
                <a:tab pos="8864422" algn="l"/>
                <a:tab pos="9385859" algn="l"/>
                <a:tab pos="9907295" algn="l"/>
                <a:tab pos="10428732" algn="l"/>
              </a:tabLst>
            </a:pPr>
            <a:r>
              <a:rPr lang="en-US" sz="1600">
                <a:solidFill>
                  <a:srgbClr val="000000"/>
                </a:solidFill>
                <a:latin typeface="Arial" pitchFamily="34" charset="0"/>
              </a:rPr>
              <a:t>Förslag TP</a:t>
            </a:r>
          </a:p>
        </p:txBody>
      </p:sp>
      <p:sp>
        <p:nvSpPr>
          <p:cNvPr id="4109" name="Text Box 12"/>
          <p:cNvSpPr txBox="1">
            <a:spLocks noChangeArrowheads="1"/>
          </p:cNvSpPr>
          <p:nvPr/>
        </p:nvSpPr>
        <p:spPr bwMode="auto">
          <a:xfrm>
            <a:off x="3424722" y="5090532"/>
            <a:ext cx="1163848" cy="50047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102645" tIns="51323" rIns="102645" bIns="51323"/>
          <a:lstStyle/>
          <a:p>
            <a:pPr algn="ctr" defTabSz="521437">
              <a:buClr>
                <a:srgbClr val="000000"/>
              </a:buClr>
              <a:buSzPct val="100000"/>
              <a:tabLst>
                <a:tab pos="0" algn="l"/>
                <a:tab pos="521437" algn="l"/>
                <a:tab pos="1042873" algn="l"/>
                <a:tab pos="1564310" algn="l"/>
                <a:tab pos="2085746" algn="l"/>
                <a:tab pos="2607183" algn="l"/>
                <a:tab pos="3128620" algn="l"/>
                <a:tab pos="3650056" algn="l"/>
                <a:tab pos="4171493" algn="l"/>
                <a:tab pos="4692929" algn="l"/>
                <a:tab pos="5214366" algn="l"/>
                <a:tab pos="5735803" algn="l"/>
                <a:tab pos="6257239" algn="l"/>
                <a:tab pos="6778676" algn="l"/>
                <a:tab pos="7300112" algn="l"/>
                <a:tab pos="7821549" algn="l"/>
                <a:tab pos="8342986" algn="l"/>
                <a:tab pos="8864422" algn="l"/>
                <a:tab pos="9385859" algn="l"/>
                <a:tab pos="9907295" algn="l"/>
                <a:tab pos="10428732" algn="l"/>
              </a:tabLst>
            </a:pPr>
            <a:r>
              <a:rPr lang="en-US" sz="1600">
                <a:solidFill>
                  <a:srgbClr val="000000"/>
                </a:solidFill>
                <a:latin typeface="Arial" pitchFamily="34" charset="0"/>
              </a:rPr>
              <a:t>Svar</a:t>
            </a:r>
          </a:p>
        </p:txBody>
      </p:sp>
      <p:sp>
        <p:nvSpPr>
          <p:cNvPr id="4110" name="Text Box 13"/>
          <p:cNvSpPr txBox="1">
            <a:spLocks noChangeArrowheads="1"/>
          </p:cNvSpPr>
          <p:nvPr/>
        </p:nvSpPr>
        <p:spPr bwMode="auto">
          <a:xfrm>
            <a:off x="5505542" y="5083533"/>
            <a:ext cx="1407013" cy="5687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102645" tIns="51323" rIns="102645" bIns="51323"/>
          <a:lstStyle/>
          <a:p>
            <a:pPr algn="ctr" defTabSz="521437">
              <a:buClr>
                <a:srgbClr val="000000"/>
              </a:buClr>
              <a:buSzPct val="100000"/>
              <a:tabLst>
                <a:tab pos="0" algn="l"/>
                <a:tab pos="521437" algn="l"/>
                <a:tab pos="1042873" algn="l"/>
                <a:tab pos="1564310" algn="l"/>
                <a:tab pos="2085746" algn="l"/>
                <a:tab pos="2607183" algn="l"/>
                <a:tab pos="3128620" algn="l"/>
                <a:tab pos="3650056" algn="l"/>
                <a:tab pos="4171493" algn="l"/>
                <a:tab pos="4692929" algn="l"/>
                <a:tab pos="5214366" algn="l"/>
                <a:tab pos="5735803" algn="l"/>
                <a:tab pos="6257239" algn="l"/>
                <a:tab pos="6778676" algn="l"/>
                <a:tab pos="7300112" algn="l"/>
                <a:tab pos="7821549" algn="l"/>
                <a:tab pos="8342986" algn="l"/>
                <a:tab pos="8864422" algn="l"/>
                <a:tab pos="9385859" algn="l"/>
                <a:tab pos="9907295" algn="l"/>
                <a:tab pos="10428732" algn="l"/>
              </a:tabLst>
            </a:pPr>
            <a:r>
              <a:rPr lang="en-US" sz="1600">
                <a:solidFill>
                  <a:srgbClr val="000000"/>
                </a:solidFill>
                <a:latin typeface="Arial" pitchFamily="34" charset="0"/>
              </a:rPr>
              <a:t>trafikstart</a:t>
            </a:r>
          </a:p>
        </p:txBody>
      </p:sp>
      <p:sp>
        <p:nvSpPr>
          <p:cNvPr id="4111" name="Text Box 14"/>
          <p:cNvSpPr txBox="1">
            <a:spLocks noChangeArrowheads="1"/>
          </p:cNvSpPr>
          <p:nvPr/>
        </p:nvSpPr>
        <p:spPr bwMode="auto">
          <a:xfrm>
            <a:off x="1943460" y="4152572"/>
            <a:ext cx="1163848" cy="3009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102645" tIns="51323" rIns="102645" bIns="51323"/>
          <a:lstStyle/>
          <a:p>
            <a:pPr algn="ctr" defTabSz="521437">
              <a:buClr>
                <a:srgbClr val="000000"/>
              </a:buClr>
              <a:buSzPct val="100000"/>
              <a:tabLst>
                <a:tab pos="0" algn="l"/>
                <a:tab pos="521437" algn="l"/>
                <a:tab pos="1042873" algn="l"/>
                <a:tab pos="1564310" algn="l"/>
                <a:tab pos="2085746" algn="l"/>
                <a:tab pos="2607183" algn="l"/>
                <a:tab pos="3128620" algn="l"/>
                <a:tab pos="3650056" algn="l"/>
                <a:tab pos="4171493" algn="l"/>
                <a:tab pos="4692929" algn="l"/>
                <a:tab pos="5214366" algn="l"/>
                <a:tab pos="5735803" algn="l"/>
                <a:tab pos="6257239" algn="l"/>
                <a:tab pos="6778676" algn="l"/>
                <a:tab pos="7300112" algn="l"/>
                <a:tab pos="7821549" algn="l"/>
                <a:tab pos="8342986" algn="l"/>
                <a:tab pos="8864422" algn="l"/>
                <a:tab pos="9385859" algn="l"/>
                <a:tab pos="9907295" algn="l"/>
                <a:tab pos="10428732" algn="l"/>
              </a:tabLst>
            </a:pPr>
            <a:r>
              <a:rPr lang="en-US" sz="1400">
                <a:solidFill>
                  <a:srgbClr val="000000"/>
                </a:solidFill>
                <a:latin typeface="Arial" pitchFamily="34" charset="0"/>
              </a:rPr>
              <a:t>14/4</a:t>
            </a:r>
          </a:p>
        </p:txBody>
      </p:sp>
      <p:sp>
        <p:nvSpPr>
          <p:cNvPr id="4112" name="Text Box 15"/>
          <p:cNvSpPr txBox="1">
            <a:spLocks noChangeArrowheads="1"/>
          </p:cNvSpPr>
          <p:nvPr/>
        </p:nvSpPr>
        <p:spPr bwMode="auto">
          <a:xfrm>
            <a:off x="2697085" y="4157821"/>
            <a:ext cx="1163848" cy="3009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102645" tIns="51323" rIns="102645" bIns="51323"/>
          <a:lstStyle/>
          <a:p>
            <a:pPr algn="ctr" defTabSz="521437">
              <a:buClr>
                <a:srgbClr val="000000"/>
              </a:buClr>
              <a:buSzPct val="100000"/>
              <a:tabLst>
                <a:tab pos="0" algn="l"/>
                <a:tab pos="521437" algn="l"/>
                <a:tab pos="1042873" algn="l"/>
                <a:tab pos="1564310" algn="l"/>
                <a:tab pos="2085746" algn="l"/>
                <a:tab pos="2607183" algn="l"/>
                <a:tab pos="3128620" algn="l"/>
                <a:tab pos="3650056" algn="l"/>
                <a:tab pos="4171493" algn="l"/>
                <a:tab pos="4692929" algn="l"/>
                <a:tab pos="5214366" algn="l"/>
                <a:tab pos="5735803" algn="l"/>
                <a:tab pos="6257239" algn="l"/>
                <a:tab pos="6778676" algn="l"/>
                <a:tab pos="7300112" algn="l"/>
                <a:tab pos="7821549" algn="l"/>
                <a:tab pos="8342986" algn="l"/>
                <a:tab pos="8864422" algn="l"/>
                <a:tab pos="9385859" algn="l"/>
                <a:tab pos="9907295" algn="l"/>
                <a:tab pos="10428732" algn="l"/>
              </a:tabLst>
            </a:pPr>
            <a:r>
              <a:rPr lang="en-US" sz="1400">
                <a:solidFill>
                  <a:srgbClr val="000000"/>
                </a:solidFill>
                <a:latin typeface="Arial" pitchFamily="34" charset="0"/>
              </a:rPr>
              <a:t>29/6</a:t>
            </a:r>
          </a:p>
        </p:txBody>
      </p:sp>
      <p:sp>
        <p:nvSpPr>
          <p:cNvPr id="4113" name="Text Box 16"/>
          <p:cNvSpPr txBox="1">
            <a:spLocks noChangeArrowheads="1"/>
          </p:cNvSpPr>
          <p:nvPr/>
        </p:nvSpPr>
        <p:spPr bwMode="auto">
          <a:xfrm>
            <a:off x="3437715" y="4152572"/>
            <a:ext cx="1163849" cy="3009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102645" tIns="51323" rIns="102645" bIns="51323"/>
          <a:lstStyle/>
          <a:p>
            <a:pPr algn="ctr" defTabSz="521437">
              <a:buClr>
                <a:srgbClr val="000000"/>
              </a:buClr>
              <a:buSzPct val="100000"/>
              <a:tabLst>
                <a:tab pos="0" algn="l"/>
                <a:tab pos="521437" algn="l"/>
                <a:tab pos="1042873" algn="l"/>
                <a:tab pos="1564310" algn="l"/>
                <a:tab pos="2085746" algn="l"/>
                <a:tab pos="2607183" algn="l"/>
                <a:tab pos="3128620" algn="l"/>
                <a:tab pos="3650056" algn="l"/>
                <a:tab pos="4171493" algn="l"/>
                <a:tab pos="4692929" algn="l"/>
                <a:tab pos="5214366" algn="l"/>
                <a:tab pos="5735803" algn="l"/>
                <a:tab pos="6257239" algn="l"/>
                <a:tab pos="6778676" algn="l"/>
                <a:tab pos="7300112" algn="l"/>
                <a:tab pos="7821549" algn="l"/>
                <a:tab pos="8342986" algn="l"/>
                <a:tab pos="8864422" algn="l"/>
                <a:tab pos="9385859" algn="l"/>
                <a:tab pos="9907295" algn="l"/>
                <a:tab pos="10428732" algn="l"/>
              </a:tabLst>
            </a:pPr>
            <a:r>
              <a:rPr lang="en-US" sz="1400">
                <a:solidFill>
                  <a:srgbClr val="000000"/>
                </a:solidFill>
                <a:latin typeface="Arial" pitchFamily="34" charset="0"/>
              </a:rPr>
              <a:t>3/7</a:t>
            </a:r>
          </a:p>
        </p:txBody>
      </p:sp>
      <p:sp>
        <p:nvSpPr>
          <p:cNvPr id="4114" name="Text Box 17"/>
          <p:cNvSpPr txBox="1">
            <a:spLocks noChangeArrowheads="1"/>
          </p:cNvSpPr>
          <p:nvPr/>
        </p:nvSpPr>
        <p:spPr bwMode="auto">
          <a:xfrm>
            <a:off x="4241458" y="4157821"/>
            <a:ext cx="1163848" cy="3009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102645" tIns="51323" rIns="102645" bIns="51323"/>
          <a:lstStyle/>
          <a:p>
            <a:pPr algn="ctr" defTabSz="521437">
              <a:buClr>
                <a:srgbClr val="000000"/>
              </a:buClr>
              <a:buSzPct val="100000"/>
              <a:tabLst>
                <a:tab pos="0" algn="l"/>
                <a:tab pos="521437" algn="l"/>
                <a:tab pos="1042873" algn="l"/>
                <a:tab pos="1564310" algn="l"/>
                <a:tab pos="2085746" algn="l"/>
                <a:tab pos="2607183" algn="l"/>
                <a:tab pos="3128620" algn="l"/>
                <a:tab pos="3650056" algn="l"/>
                <a:tab pos="4171493" algn="l"/>
                <a:tab pos="4692929" algn="l"/>
                <a:tab pos="5214366" algn="l"/>
                <a:tab pos="5735803" algn="l"/>
                <a:tab pos="6257239" algn="l"/>
                <a:tab pos="6778676" algn="l"/>
                <a:tab pos="7300112" algn="l"/>
                <a:tab pos="7821549" algn="l"/>
                <a:tab pos="8342986" algn="l"/>
                <a:tab pos="8864422" algn="l"/>
                <a:tab pos="9385859" algn="l"/>
                <a:tab pos="9907295" algn="l"/>
                <a:tab pos="10428732" algn="l"/>
              </a:tabLst>
            </a:pPr>
            <a:r>
              <a:rPr lang="en-US" sz="1400">
                <a:solidFill>
                  <a:srgbClr val="000000"/>
                </a:solidFill>
                <a:latin typeface="Arial" pitchFamily="34" charset="0"/>
              </a:rPr>
              <a:t>18/9</a:t>
            </a:r>
          </a:p>
        </p:txBody>
      </p:sp>
      <p:sp>
        <p:nvSpPr>
          <p:cNvPr id="4115" name="Text Box 18"/>
          <p:cNvSpPr txBox="1">
            <a:spLocks noChangeArrowheads="1"/>
          </p:cNvSpPr>
          <p:nvPr/>
        </p:nvSpPr>
        <p:spPr bwMode="auto">
          <a:xfrm>
            <a:off x="5572366" y="4150822"/>
            <a:ext cx="1163849" cy="3009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102645" tIns="51323" rIns="102645" bIns="51323"/>
          <a:lstStyle/>
          <a:p>
            <a:pPr algn="ctr" defTabSz="521437">
              <a:buClr>
                <a:srgbClr val="000000"/>
              </a:buClr>
              <a:buSzPct val="100000"/>
              <a:tabLst>
                <a:tab pos="0" algn="l"/>
                <a:tab pos="521437" algn="l"/>
                <a:tab pos="1042873" algn="l"/>
                <a:tab pos="1564310" algn="l"/>
                <a:tab pos="2085746" algn="l"/>
                <a:tab pos="2607183" algn="l"/>
                <a:tab pos="3128620" algn="l"/>
                <a:tab pos="3650056" algn="l"/>
                <a:tab pos="4171493" algn="l"/>
                <a:tab pos="4692929" algn="l"/>
                <a:tab pos="5214366" algn="l"/>
                <a:tab pos="5735803" algn="l"/>
                <a:tab pos="6257239" algn="l"/>
                <a:tab pos="6778676" algn="l"/>
                <a:tab pos="7300112" algn="l"/>
                <a:tab pos="7821549" algn="l"/>
                <a:tab pos="8342986" algn="l"/>
                <a:tab pos="8864422" algn="l"/>
                <a:tab pos="9385859" algn="l"/>
                <a:tab pos="9907295" algn="l"/>
                <a:tab pos="10428732" algn="l"/>
              </a:tabLst>
            </a:pPr>
            <a:r>
              <a:rPr lang="en-US" sz="1400">
                <a:solidFill>
                  <a:srgbClr val="000000"/>
                </a:solidFill>
                <a:latin typeface="Arial" pitchFamily="34" charset="0"/>
              </a:rPr>
              <a:t>13/12</a:t>
            </a:r>
          </a:p>
        </p:txBody>
      </p:sp>
      <p:sp>
        <p:nvSpPr>
          <p:cNvPr id="4116" name="Text Box 19"/>
          <p:cNvSpPr txBox="1">
            <a:spLocks noChangeArrowheads="1"/>
          </p:cNvSpPr>
          <p:nvPr/>
        </p:nvSpPr>
        <p:spPr bwMode="auto">
          <a:xfrm>
            <a:off x="4128228" y="5647008"/>
            <a:ext cx="1388451" cy="50222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102645" tIns="51323" rIns="102645" bIns="51323"/>
          <a:lstStyle/>
          <a:p>
            <a:pPr algn="ctr" defTabSz="521437">
              <a:buClr>
                <a:srgbClr val="000000"/>
              </a:buClr>
              <a:buSzPct val="100000"/>
              <a:tabLst>
                <a:tab pos="0" algn="l"/>
                <a:tab pos="521437" algn="l"/>
                <a:tab pos="1042873" algn="l"/>
                <a:tab pos="1564310" algn="l"/>
                <a:tab pos="2085746" algn="l"/>
                <a:tab pos="2607183" algn="l"/>
                <a:tab pos="3128620" algn="l"/>
                <a:tab pos="3650056" algn="l"/>
                <a:tab pos="4171493" algn="l"/>
                <a:tab pos="4692929" algn="l"/>
                <a:tab pos="5214366" algn="l"/>
                <a:tab pos="5735803" algn="l"/>
                <a:tab pos="6257239" algn="l"/>
                <a:tab pos="6778676" algn="l"/>
                <a:tab pos="7300112" algn="l"/>
                <a:tab pos="7821549" algn="l"/>
                <a:tab pos="8342986" algn="l"/>
                <a:tab pos="8864422" algn="l"/>
                <a:tab pos="9385859" algn="l"/>
                <a:tab pos="9907295" algn="l"/>
                <a:tab pos="10428732" algn="l"/>
              </a:tabLst>
            </a:pPr>
            <a:r>
              <a:rPr lang="en-US" sz="1600">
                <a:solidFill>
                  <a:srgbClr val="000000"/>
                </a:solidFill>
                <a:latin typeface="Arial" pitchFamily="34" charset="0"/>
              </a:rPr>
              <a:t>Fastställelse</a:t>
            </a:r>
          </a:p>
        </p:txBody>
      </p:sp>
      <p:sp>
        <p:nvSpPr>
          <p:cNvPr id="4117" name="Line 20"/>
          <p:cNvSpPr>
            <a:spLocks noChangeShapeType="1"/>
          </p:cNvSpPr>
          <p:nvPr/>
        </p:nvSpPr>
        <p:spPr bwMode="auto">
          <a:xfrm>
            <a:off x="811168" y="4513057"/>
            <a:ext cx="0" cy="311487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/>
          </a:ln>
        </p:spPr>
        <p:txBody>
          <a:bodyPr lIns="104287" tIns="52144" rIns="104287" bIns="52144"/>
          <a:lstStyle/>
          <a:p>
            <a:endParaRPr lang="sv-SE"/>
          </a:p>
        </p:txBody>
      </p:sp>
      <p:sp>
        <p:nvSpPr>
          <p:cNvPr id="4118" name="Text Box 21"/>
          <p:cNvSpPr txBox="1">
            <a:spLocks noChangeArrowheads="1"/>
          </p:cNvSpPr>
          <p:nvPr/>
        </p:nvSpPr>
        <p:spPr bwMode="auto">
          <a:xfrm>
            <a:off x="63112" y="4856042"/>
            <a:ext cx="1759694" cy="99920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102645" tIns="51323" rIns="102645" bIns="51323"/>
          <a:lstStyle/>
          <a:p>
            <a:pPr algn="ctr" defTabSz="521437">
              <a:buClr>
                <a:srgbClr val="000000"/>
              </a:buClr>
              <a:buSzPct val="100000"/>
              <a:tabLst>
                <a:tab pos="0" algn="l"/>
                <a:tab pos="521437" algn="l"/>
                <a:tab pos="1042873" algn="l"/>
                <a:tab pos="1564310" algn="l"/>
                <a:tab pos="2085746" algn="l"/>
                <a:tab pos="2607183" algn="l"/>
                <a:tab pos="3128620" algn="l"/>
                <a:tab pos="3650056" algn="l"/>
                <a:tab pos="4171493" algn="l"/>
                <a:tab pos="4692929" algn="l"/>
                <a:tab pos="5214366" algn="l"/>
                <a:tab pos="5735803" algn="l"/>
                <a:tab pos="6257239" algn="l"/>
                <a:tab pos="6778676" algn="l"/>
                <a:tab pos="7300112" algn="l"/>
                <a:tab pos="7821549" algn="l"/>
                <a:tab pos="8342986" algn="l"/>
                <a:tab pos="8864422" algn="l"/>
                <a:tab pos="9385859" algn="l"/>
                <a:tab pos="9907295" algn="l"/>
                <a:tab pos="10428732" algn="l"/>
              </a:tabLst>
            </a:pPr>
            <a:r>
              <a:rPr lang="en-US" sz="1600">
                <a:solidFill>
                  <a:schemeClr val="folHlink"/>
                </a:solidFill>
                <a:latin typeface="Arial" pitchFamily="34" charset="0"/>
              </a:rPr>
              <a:t>Järnvägsnäts-</a:t>
            </a:r>
          </a:p>
          <a:p>
            <a:pPr algn="ctr" defTabSz="521437">
              <a:buClr>
                <a:srgbClr val="000000"/>
              </a:buClr>
              <a:buSzPct val="100000"/>
              <a:tabLst>
                <a:tab pos="0" algn="l"/>
                <a:tab pos="521437" algn="l"/>
                <a:tab pos="1042873" algn="l"/>
                <a:tab pos="1564310" algn="l"/>
                <a:tab pos="2085746" algn="l"/>
                <a:tab pos="2607183" algn="l"/>
                <a:tab pos="3128620" algn="l"/>
                <a:tab pos="3650056" algn="l"/>
                <a:tab pos="4171493" algn="l"/>
                <a:tab pos="4692929" algn="l"/>
                <a:tab pos="5214366" algn="l"/>
                <a:tab pos="5735803" algn="l"/>
                <a:tab pos="6257239" algn="l"/>
                <a:tab pos="6778676" algn="l"/>
                <a:tab pos="7300112" algn="l"/>
                <a:tab pos="7821549" algn="l"/>
                <a:tab pos="8342986" algn="l"/>
                <a:tab pos="8864422" algn="l"/>
                <a:tab pos="9385859" algn="l"/>
                <a:tab pos="9907295" algn="l"/>
                <a:tab pos="10428732" algn="l"/>
              </a:tabLst>
            </a:pPr>
            <a:r>
              <a:rPr lang="en-US" sz="1600">
                <a:solidFill>
                  <a:schemeClr val="folHlink"/>
                </a:solidFill>
                <a:latin typeface="Arial" pitchFamily="34" charset="0"/>
              </a:rPr>
              <a:t>beskrivningen</a:t>
            </a:r>
          </a:p>
          <a:p>
            <a:pPr algn="ctr" defTabSz="521437">
              <a:buClr>
                <a:srgbClr val="000000"/>
              </a:buClr>
              <a:buSzPct val="100000"/>
              <a:tabLst>
                <a:tab pos="0" algn="l"/>
                <a:tab pos="521437" algn="l"/>
                <a:tab pos="1042873" algn="l"/>
                <a:tab pos="1564310" algn="l"/>
                <a:tab pos="2085746" algn="l"/>
                <a:tab pos="2607183" algn="l"/>
                <a:tab pos="3128620" algn="l"/>
                <a:tab pos="3650056" algn="l"/>
                <a:tab pos="4171493" algn="l"/>
                <a:tab pos="4692929" algn="l"/>
                <a:tab pos="5214366" algn="l"/>
                <a:tab pos="5735803" algn="l"/>
                <a:tab pos="6257239" algn="l"/>
                <a:tab pos="6778676" algn="l"/>
                <a:tab pos="7300112" algn="l"/>
                <a:tab pos="7821549" algn="l"/>
                <a:tab pos="8342986" algn="l"/>
                <a:tab pos="8864422" algn="l"/>
                <a:tab pos="9385859" algn="l"/>
                <a:tab pos="9907295" algn="l"/>
                <a:tab pos="10428732" algn="l"/>
              </a:tabLst>
            </a:pPr>
            <a:r>
              <a:rPr lang="en-US" sz="1600">
                <a:solidFill>
                  <a:schemeClr val="folHlink"/>
                </a:solidFill>
                <a:latin typeface="Arial" pitchFamily="34" charset="0"/>
              </a:rPr>
              <a:t>ges ut </a:t>
            </a:r>
          </a:p>
        </p:txBody>
      </p:sp>
      <p:sp>
        <p:nvSpPr>
          <p:cNvPr id="4119" name="Text Box 22"/>
          <p:cNvSpPr txBox="1">
            <a:spLocks noChangeArrowheads="1"/>
          </p:cNvSpPr>
          <p:nvPr/>
        </p:nvSpPr>
        <p:spPr bwMode="auto">
          <a:xfrm>
            <a:off x="7582650" y="4581303"/>
            <a:ext cx="1407013" cy="56872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102645" tIns="51323" rIns="102645" bIns="51323"/>
          <a:lstStyle/>
          <a:p>
            <a:pPr algn="ctr" defTabSz="521437">
              <a:buClr>
                <a:srgbClr val="000000"/>
              </a:buClr>
              <a:buSzPct val="100000"/>
              <a:tabLst>
                <a:tab pos="0" algn="l"/>
                <a:tab pos="521437" algn="l"/>
                <a:tab pos="1042873" algn="l"/>
                <a:tab pos="1564310" algn="l"/>
                <a:tab pos="2085746" algn="l"/>
                <a:tab pos="2607183" algn="l"/>
                <a:tab pos="3128620" algn="l"/>
                <a:tab pos="3650056" algn="l"/>
                <a:tab pos="4171493" algn="l"/>
                <a:tab pos="4692929" algn="l"/>
                <a:tab pos="5214366" algn="l"/>
                <a:tab pos="5735803" algn="l"/>
                <a:tab pos="6257239" algn="l"/>
                <a:tab pos="6778676" algn="l"/>
                <a:tab pos="7300112" algn="l"/>
                <a:tab pos="7821549" algn="l"/>
                <a:tab pos="8342986" algn="l"/>
                <a:tab pos="8864422" algn="l"/>
                <a:tab pos="9385859" algn="l"/>
                <a:tab pos="9907295" algn="l"/>
                <a:tab pos="10428732" algn="l"/>
              </a:tabLst>
            </a:pPr>
            <a:r>
              <a:rPr lang="en-US" sz="1600">
                <a:solidFill>
                  <a:srgbClr val="000000"/>
                </a:solidFill>
                <a:latin typeface="Arial" pitchFamily="34" charset="0"/>
              </a:rPr>
              <a:t>AdHoc-processen</a:t>
            </a:r>
          </a:p>
        </p:txBody>
      </p:sp>
      <p:sp>
        <p:nvSpPr>
          <p:cNvPr id="4120" name="Line 25"/>
          <p:cNvSpPr>
            <a:spLocks noChangeShapeType="1"/>
          </p:cNvSpPr>
          <p:nvPr/>
        </p:nvSpPr>
        <p:spPr bwMode="auto">
          <a:xfrm>
            <a:off x="9915914" y="4514806"/>
            <a:ext cx="1857" cy="503978"/>
          </a:xfrm>
          <a:prstGeom prst="line">
            <a:avLst/>
          </a:prstGeom>
          <a:noFill/>
          <a:ln w="36720">
            <a:solidFill>
              <a:srgbClr val="000000"/>
            </a:solidFill>
            <a:round/>
            <a:headEnd/>
            <a:tailEnd/>
          </a:ln>
        </p:spPr>
        <p:txBody>
          <a:bodyPr lIns="104287" tIns="52144" rIns="104287" bIns="52144"/>
          <a:lstStyle/>
          <a:p>
            <a:endParaRPr lang="sv-SE"/>
          </a:p>
        </p:txBody>
      </p:sp>
      <p:sp>
        <p:nvSpPr>
          <p:cNvPr id="4121" name="Text Box 26"/>
          <p:cNvSpPr txBox="1">
            <a:spLocks noChangeArrowheads="1"/>
          </p:cNvSpPr>
          <p:nvPr/>
        </p:nvSpPr>
        <p:spPr bwMode="auto">
          <a:xfrm>
            <a:off x="9193847" y="5038035"/>
            <a:ext cx="1407013" cy="5687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102645" tIns="51323" rIns="102645" bIns="51323"/>
          <a:lstStyle/>
          <a:p>
            <a:pPr algn="ctr" defTabSz="521437">
              <a:buClr>
                <a:srgbClr val="000000"/>
              </a:buClr>
              <a:buSzPct val="100000"/>
              <a:tabLst>
                <a:tab pos="0" algn="l"/>
                <a:tab pos="521437" algn="l"/>
                <a:tab pos="1042873" algn="l"/>
                <a:tab pos="1564310" algn="l"/>
                <a:tab pos="2085746" algn="l"/>
                <a:tab pos="2607183" algn="l"/>
                <a:tab pos="3128620" algn="l"/>
                <a:tab pos="3650056" algn="l"/>
                <a:tab pos="4171493" algn="l"/>
                <a:tab pos="4692929" algn="l"/>
                <a:tab pos="5214366" algn="l"/>
                <a:tab pos="5735803" algn="l"/>
                <a:tab pos="6257239" algn="l"/>
                <a:tab pos="6778676" algn="l"/>
                <a:tab pos="7300112" algn="l"/>
                <a:tab pos="7821549" algn="l"/>
                <a:tab pos="8342986" algn="l"/>
                <a:tab pos="8864422" algn="l"/>
                <a:tab pos="9385859" algn="l"/>
                <a:tab pos="9907295" algn="l"/>
                <a:tab pos="10428732" algn="l"/>
              </a:tabLst>
            </a:pPr>
            <a:r>
              <a:rPr lang="en-US" sz="1600">
                <a:solidFill>
                  <a:srgbClr val="000000"/>
                </a:solidFill>
                <a:latin typeface="Arial" pitchFamily="34" charset="0"/>
              </a:rPr>
              <a:t>Nästa</a:t>
            </a:r>
          </a:p>
          <a:p>
            <a:pPr algn="ctr" defTabSz="521437">
              <a:buClr>
                <a:srgbClr val="000000"/>
              </a:buClr>
              <a:buSzPct val="100000"/>
              <a:tabLst>
                <a:tab pos="0" algn="l"/>
                <a:tab pos="521437" algn="l"/>
                <a:tab pos="1042873" algn="l"/>
                <a:tab pos="1564310" algn="l"/>
                <a:tab pos="2085746" algn="l"/>
                <a:tab pos="2607183" algn="l"/>
                <a:tab pos="3128620" algn="l"/>
                <a:tab pos="3650056" algn="l"/>
                <a:tab pos="4171493" algn="l"/>
                <a:tab pos="4692929" algn="l"/>
                <a:tab pos="5214366" algn="l"/>
                <a:tab pos="5735803" algn="l"/>
                <a:tab pos="6257239" algn="l"/>
                <a:tab pos="6778676" algn="l"/>
                <a:tab pos="7300112" algn="l"/>
                <a:tab pos="7821549" algn="l"/>
                <a:tab pos="8342986" algn="l"/>
                <a:tab pos="8864422" algn="l"/>
                <a:tab pos="9385859" algn="l"/>
                <a:tab pos="9907295" algn="l"/>
                <a:tab pos="10428732" algn="l"/>
              </a:tabLst>
            </a:pPr>
            <a:r>
              <a:rPr lang="en-US" sz="1600">
                <a:solidFill>
                  <a:srgbClr val="000000"/>
                </a:solidFill>
                <a:latin typeface="Arial" pitchFamily="34" charset="0"/>
              </a:rPr>
              <a:t>tågplan</a:t>
            </a:r>
          </a:p>
        </p:txBody>
      </p:sp>
      <p:sp>
        <p:nvSpPr>
          <p:cNvPr id="4122" name="Line 27"/>
          <p:cNvSpPr>
            <a:spLocks noChangeShapeType="1"/>
          </p:cNvSpPr>
          <p:nvPr/>
        </p:nvSpPr>
        <p:spPr bwMode="auto">
          <a:xfrm>
            <a:off x="1683591" y="3282859"/>
            <a:ext cx="3712" cy="1233698"/>
          </a:xfrm>
          <a:prstGeom prst="line">
            <a:avLst/>
          </a:prstGeom>
          <a:noFill/>
          <a:ln w="36720">
            <a:solidFill>
              <a:srgbClr val="000000"/>
            </a:solidFill>
            <a:round/>
            <a:headEnd/>
            <a:tailEnd/>
          </a:ln>
        </p:spPr>
        <p:txBody>
          <a:bodyPr lIns="104287" tIns="52144" rIns="104287" bIns="52144"/>
          <a:lstStyle/>
          <a:p>
            <a:endParaRPr lang="sv-SE"/>
          </a:p>
        </p:txBody>
      </p:sp>
      <p:sp>
        <p:nvSpPr>
          <p:cNvPr id="4123" name="Line 28"/>
          <p:cNvSpPr>
            <a:spLocks noChangeShapeType="1"/>
          </p:cNvSpPr>
          <p:nvPr/>
        </p:nvSpPr>
        <p:spPr bwMode="auto">
          <a:xfrm>
            <a:off x="6596998" y="3261860"/>
            <a:ext cx="3712" cy="1233698"/>
          </a:xfrm>
          <a:prstGeom prst="line">
            <a:avLst/>
          </a:prstGeom>
          <a:noFill/>
          <a:ln w="36720">
            <a:solidFill>
              <a:srgbClr val="000000"/>
            </a:solidFill>
            <a:round/>
            <a:headEnd/>
            <a:tailEnd/>
          </a:ln>
        </p:spPr>
        <p:txBody>
          <a:bodyPr lIns="104287" tIns="52144" rIns="104287" bIns="52144"/>
          <a:lstStyle/>
          <a:p>
            <a:endParaRPr lang="sv-SE"/>
          </a:p>
        </p:txBody>
      </p:sp>
      <p:sp>
        <p:nvSpPr>
          <p:cNvPr id="4124" name="Text Box 29"/>
          <p:cNvSpPr txBox="1">
            <a:spLocks noChangeArrowheads="1"/>
          </p:cNvSpPr>
          <p:nvPr/>
        </p:nvSpPr>
        <p:spPr bwMode="auto">
          <a:xfrm>
            <a:off x="3773691" y="3288109"/>
            <a:ext cx="1163848" cy="3009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102645" tIns="51323" rIns="102645" bIns="51323"/>
          <a:lstStyle/>
          <a:p>
            <a:pPr algn="ctr" defTabSz="521437">
              <a:buClr>
                <a:srgbClr val="000000"/>
              </a:buClr>
              <a:buSzPct val="100000"/>
              <a:tabLst>
                <a:tab pos="0" algn="l"/>
                <a:tab pos="521437" algn="l"/>
                <a:tab pos="1042873" algn="l"/>
                <a:tab pos="1564310" algn="l"/>
                <a:tab pos="2085746" algn="l"/>
                <a:tab pos="2607183" algn="l"/>
                <a:tab pos="3128620" algn="l"/>
                <a:tab pos="3650056" algn="l"/>
                <a:tab pos="4171493" algn="l"/>
                <a:tab pos="4692929" algn="l"/>
                <a:tab pos="5214366" algn="l"/>
                <a:tab pos="5735803" algn="l"/>
                <a:tab pos="6257239" algn="l"/>
                <a:tab pos="6778676" algn="l"/>
                <a:tab pos="7300112" algn="l"/>
                <a:tab pos="7821549" algn="l"/>
                <a:tab pos="8342986" algn="l"/>
                <a:tab pos="8864422" algn="l"/>
                <a:tab pos="9385859" algn="l"/>
                <a:tab pos="9907295" algn="l"/>
                <a:tab pos="10428732" algn="l"/>
              </a:tabLst>
            </a:pPr>
            <a:r>
              <a:rPr lang="en-US" sz="1400">
                <a:solidFill>
                  <a:srgbClr val="000000"/>
                </a:solidFill>
                <a:latin typeface="Arial" pitchFamily="34" charset="0"/>
              </a:rPr>
              <a:t>År XX-1</a:t>
            </a:r>
          </a:p>
        </p:txBody>
      </p:sp>
      <p:sp>
        <p:nvSpPr>
          <p:cNvPr id="4125" name="Line 31"/>
          <p:cNvSpPr>
            <a:spLocks noChangeShapeType="1"/>
          </p:cNvSpPr>
          <p:nvPr/>
        </p:nvSpPr>
        <p:spPr bwMode="auto">
          <a:xfrm>
            <a:off x="10194348" y="3279359"/>
            <a:ext cx="3712" cy="1233698"/>
          </a:xfrm>
          <a:prstGeom prst="line">
            <a:avLst/>
          </a:prstGeom>
          <a:noFill/>
          <a:ln w="36720">
            <a:solidFill>
              <a:srgbClr val="000000"/>
            </a:solidFill>
            <a:round/>
            <a:headEnd/>
            <a:tailEnd/>
          </a:ln>
        </p:spPr>
        <p:txBody>
          <a:bodyPr lIns="104287" tIns="52144" rIns="104287" bIns="52144"/>
          <a:lstStyle/>
          <a:p>
            <a:endParaRPr lang="sv-SE"/>
          </a:p>
        </p:txBody>
      </p:sp>
      <p:sp>
        <p:nvSpPr>
          <p:cNvPr id="4126" name="Text Box 33"/>
          <p:cNvSpPr txBox="1">
            <a:spLocks noChangeArrowheads="1"/>
          </p:cNvSpPr>
          <p:nvPr/>
        </p:nvSpPr>
        <p:spPr bwMode="auto">
          <a:xfrm>
            <a:off x="7773840" y="3277610"/>
            <a:ext cx="1163849" cy="3009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102645" tIns="51323" rIns="102645" bIns="51323"/>
          <a:lstStyle/>
          <a:p>
            <a:pPr algn="ctr" defTabSz="521437">
              <a:buClr>
                <a:srgbClr val="000000"/>
              </a:buClr>
              <a:buSzPct val="100000"/>
              <a:tabLst>
                <a:tab pos="0" algn="l"/>
                <a:tab pos="521437" algn="l"/>
                <a:tab pos="1042873" algn="l"/>
                <a:tab pos="1564310" algn="l"/>
                <a:tab pos="2085746" algn="l"/>
                <a:tab pos="2607183" algn="l"/>
                <a:tab pos="3128620" algn="l"/>
                <a:tab pos="3650056" algn="l"/>
                <a:tab pos="4171493" algn="l"/>
                <a:tab pos="4692929" algn="l"/>
                <a:tab pos="5214366" algn="l"/>
                <a:tab pos="5735803" algn="l"/>
                <a:tab pos="6257239" algn="l"/>
                <a:tab pos="6778676" algn="l"/>
                <a:tab pos="7300112" algn="l"/>
                <a:tab pos="7821549" algn="l"/>
                <a:tab pos="8342986" algn="l"/>
                <a:tab pos="8864422" algn="l"/>
                <a:tab pos="9385859" algn="l"/>
                <a:tab pos="9907295" algn="l"/>
                <a:tab pos="10428732" algn="l"/>
              </a:tabLst>
            </a:pPr>
            <a:r>
              <a:rPr lang="en-US" sz="1400">
                <a:solidFill>
                  <a:srgbClr val="000000"/>
                </a:solidFill>
                <a:latin typeface="Arial" pitchFamily="34" charset="0"/>
              </a:rPr>
              <a:t>År XX</a:t>
            </a:r>
          </a:p>
        </p:txBody>
      </p:sp>
      <p:sp>
        <p:nvSpPr>
          <p:cNvPr id="31" name="Höger 30"/>
          <p:cNvSpPr/>
          <p:nvPr/>
        </p:nvSpPr>
        <p:spPr>
          <a:xfrm>
            <a:off x="2581310" y="4679800"/>
            <a:ext cx="2260555" cy="31678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287" tIns="52144" rIns="104287" bIns="52144" rtlCol="0" anchor="ctr"/>
          <a:lstStyle/>
          <a:p>
            <a:pPr algn="ctr"/>
            <a:endParaRPr lang="sv-SE"/>
          </a:p>
        </p:txBody>
      </p:sp>
      <p:sp>
        <p:nvSpPr>
          <p:cNvPr id="32" name="Line 28"/>
          <p:cNvSpPr>
            <a:spLocks noChangeShapeType="1"/>
          </p:cNvSpPr>
          <p:nvPr/>
        </p:nvSpPr>
        <p:spPr bwMode="auto">
          <a:xfrm>
            <a:off x="7477800" y="4509806"/>
            <a:ext cx="0" cy="659572"/>
          </a:xfrm>
          <a:prstGeom prst="line">
            <a:avLst/>
          </a:prstGeom>
          <a:noFill/>
          <a:ln w="36720">
            <a:solidFill>
              <a:srgbClr val="FF0000"/>
            </a:solidFill>
            <a:round/>
            <a:headEnd/>
            <a:tailEnd/>
          </a:ln>
        </p:spPr>
        <p:txBody>
          <a:bodyPr lIns="104287" tIns="52144" rIns="104287" bIns="52144"/>
          <a:lstStyle/>
          <a:p>
            <a:endParaRPr lang="sv-SE"/>
          </a:p>
        </p:txBody>
      </p:sp>
      <p:sp>
        <p:nvSpPr>
          <p:cNvPr id="33" name="textruta 32"/>
          <p:cNvSpPr txBox="1"/>
          <p:nvPr/>
        </p:nvSpPr>
        <p:spPr>
          <a:xfrm>
            <a:off x="4047615" y="6162935"/>
            <a:ext cx="2241616" cy="459249"/>
          </a:xfrm>
          <a:prstGeom prst="rect">
            <a:avLst/>
          </a:prstGeom>
          <a:noFill/>
          <a:ln>
            <a:noFill/>
          </a:ln>
        </p:spPr>
        <p:txBody>
          <a:bodyPr wrap="none" lIns="104287" tIns="52144" rIns="104287" bIns="52144" rtlCol="0">
            <a:spAutoFit/>
          </a:bodyPr>
          <a:lstStyle/>
          <a:p>
            <a:r>
              <a:rPr lang="en-US" sz="2300" i="1" dirty="0" err="1">
                <a:solidFill>
                  <a:srgbClr val="FF0000"/>
                </a:solidFill>
                <a:latin typeface="+mj-lt"/>
              </a:rPr>
              <a:t>Optimalt</a:t>
            </a:r>
            <a:r>
              <a:rPr lang="en-US" sz="2300" i="1" dirty="0">
                <a:solidFill>
                  <a:srgbClr val="FF0000"/>
                </a:solidFill>
                <a:latin typeface="+mj-lt"/>
              </a:rPr>
              <a:t> </a:t>
            </a:r>
            <a:r>
              <a:rPr lang="en-US" sz="2300" i="1" dirty="0" err="1">
                <a:solidFill>
                  <a:srgbClr val="FF0000"/>
                </a:solidFill>
                <a:latin typeface="+mj-lt"/>
              </a:rPr>
              <a:t>här</a:t>
            </a:r>
            <a:r>
              <a:rPr lang="en-US" sz="2300" i="1" dirty="0">
                <a:solidFill>
                  <a:srgbClr val="FF0000"/>
                </a:solidFill>
                <a:latin typeface="+mj-lt"/>
              </a:rPr>
              <a:t>?</a:t>
            </a:r>
            <a:endParaRPr lang="sv-SE" sz="2300" i="1" dirty="0">
              <a:solidFill>
                <a:srgbClr val="FF00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201936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641508" y="232740"/>
            <a:ext cx="9607358" cy="1259946"/>
          </a:xfrm>
        </p:spPr>
        <p:txBody>
          <a:bodyPr/>
          <a:lstStyle/>
          <a:p>
            <a:r>
              <a:rPr lang="sv-SE" dirty="0" smtClean="0"/>
              <a:t>När finns </a:t>
            </a:r>
            <a:r>
              <a:rPr lang="sv-SE" dirty="0" smtClean="0"/>
              <a:t>den optimala tågplanen?</a:t>
            </a:r>
          </a:p>
        </p:txBody>
      </p:sp>
      <p:sp>
        <p:nvSpPr>
          <p:cNvPr id="4100" name="Rectangle 3"/>
          <p:cNvSpPr>
            <a:spLocks noChangeArrowheads="1"/>
          </p:cNvSpPr>
          <p:nvPr/>
        </p:nvSpPr>
        <p:spPr bwMode="auto">
          <a:xfrm>
            <a:off x="254302" y="1772674"/>
            <a:ext cx="10199915" cy="11339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102645" tIns="53375" rIns="102645" bIns="53375" anchor="ctr"/>
          <a:lstStyle/>
          <a:p>
            <a:pPr algn="ctr" defTabSz="521437">
              <a:tabLst>
                <a:tab pos="0" algn="l"/>
                <a:tab pos="521437" algn="l"/>
                <a:tab pos="1042873" algn="l"/>
                <a:tab pos="1564310" algn="l"/>
                <a:tab pos="2085746" algn="l"/>
                <a:tab pos="2607183" algn="l"/>
                <a:tab pos="3128620" algn="l"/>
                <a:tab pos="3650056" algn="l"/>
                <a:tab pos="4171493" algn="l"/>
                <a:tab pos="4692929" algn="l"/>
                <a:tab pos="5214366" algn="l"/>
                <a:tab pos="5735803" algn="l"/>
                <a:tab pos="6257239" algn="l"/>
                <a:tab pos="6778676" algn="l"/>
                <a:tab pos="7300112" algn="l"/>
                <a:tab pos="7821549" algn="l"/>
                <a:tab pos="8342986" algn="l"/>
                <a:tab pos="8864422" algn="l"/>
                <a:tab pos="9385859" algn="l"/>
                <a:tab pos="9907295" algn="l"/>
                <a:tab pos="10428732" algn="l"/>
              </a:tabLst>
            </a:pPr>
            <a:r>
              <a:rPr lang="en-US" dirty="0" err="1">
                <a:latin typeface="+mj-lt"/>
              </a:rPr>
              <a:t>Tidplan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för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kapacitetstilldelning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Tågplan</a:t>
            </a:r>
            <a:r>
              <a:rPr lang="en-US" dirty="0">
                <a:latin typeface="+mj-lt"/>
              </a:rPr>
              <a:t> </a:t>
            </a:r>
            <a:r>
              <a:rPr lang="en-US" dirty="0">
                <a:latin typeface="+mj-lt"/>
              </a:rPr>
              <a:t>TXX</a:t>
            </a:r>
          </a:p>
          <a:p>
            <a:pPr algn="ctr" defTabSz="521437">
              <a:tabLst>
                <a:tab pos="0" algn="l"/>
                <a:tab pos="521437" algn="l"/>
                <a:tab pos="1042873" algn="l"/>
                <a:tab pos="1564310" algn="l"/>
                <a:tab pos="2085746" algn="l"/>
                <a:tab pos="2607183" algn="l"/>
                <a:tab pos="3128620" algn="l"/>
                <a:tab pos="3650056" algn="l"/>
                <a:tab pos="4171493" algn="l"/>
                <a:tab pos="4692929" algn="l"/>
                <a:tab pos="5214366" algn="l"/>
                <a:tab pos="5735803" algn="l"/>
                <a:tab pos="6257239" algn="l"/>
                <a:tab pos="6778676" algn="l"/>
                <a:tab pos="7300112" algn="l"/>
                <a:tab pos="7821549" algn="l"/>
                <a:tab pos="8342986" algn="l"/>
                <a:tab pos="8864422" algn="l"/>
                <a:tab pos="9385859" algn="l"/>
                <a:tab pos="9907295" algn="l"/>
                <a:tab pos="10428732" algn="l"/>
              </a:tabLst>
            </a:pPr>
            <a:r>
              <a:rPr lang="en-US" sz="1600" i="1" dirty="0" err="1">
                <a:latin typeface="+mj-lt"/>
              </a:rPr>
              <a:t>Cirkadatum</a:t>
            </a:r>
            <a:r>
              <a:rPr lang="en-US" sz="1600" i="1" dirty="0">
                <a:latin typeface="+mj-lt"/>
              </a:rPr>
              <a:t> </a:t>
            </a:r>
            <a:r>
              <a:rPr lang="en-US" sz="1600" i="1" dirty="0" err="1">
                <a:latin typeface="+mj-lt"/>
              </a:rPr>
              <a:t>för</a:t>
            </a:r>
            <a:r>
              <a:rPr lang="en-US" sz="1600" i="1" dirty="0">
                <a:latin typeface="+mj-lt"/>
              </a:rPr>
              <a:t> </a:t>
            </a:r>
            <a:r>
              <a:rPr lang="en-US" sz="1600" i="1" dirty="0" err="1">
                <a:latin typeface="+mj-lt"/>
              </a:rPr>
              <a:t>processen</a:t>
            </a:r>
            <a:endParaRPr lang="en-US" sz="1600" i="1" dirty="0">
              <a:latin typeface="+mj-lt"/>
            </a:endParaRPr>
          </a:p>
        </p:txBody>
      </p:sp>
      <p:sp>
        <p:nvSpPr>
          <p:cNvPr id="4101" name="Text Box 4"/>
          <p:cNvSpPr txBox="1">
            <a:spLocks noChangeArrowheads="1"/>
          </p:cNvSpPr>
          <p:nvPr/>
        </p:nvSpPr>
        <p:spPr bwMode="auto">
          <a:xfrm>
            <a:off x="1832087" y="5088782"/>
            <a:ext cx="1358751" cy="40248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102645" tIns="51323" rIns="102645" bIns="51323"/>
          <a:lstStyle/>
          <a:p>
            <a:pPr algn="ctr" defTabSz="521437">
              <a:buClr>
                <a:srgbClr val="000000"/>
              </a:buClr>
              <a:buSzPct val="100000"/>
              <a:tabLst>
                <a:tab pos="0" algn="l"/>
                <a:tab pos="521437" algn="l"/>
                <a:tab pos="1042873" algn="l"/>
                <a:tab pos="1564310" algn="l"/>
                <a:tab pos="2085746" algn="l"/>
                <a:tab pos="2607183" algn="l"/>
                <a:tab pos="3128620" algn="l"/>
                <a:tab pos="3650056" algn="l"/>
                <a:tab pos="4171493" algn="l"/>
                <a:tab pos="4692929" algn="l"/>
                <a:tab pos="5214366" algn="l"/>
                <a:tab pos="5735803" algn="l"/>
                <a:tab pos="6257239" algn="l"/>
                <a:tab pos="6778676" algn="l"/>
                <a:tab pos="7300112" algn="l"/>
                <a:tab pos="7821549" algn="l"/>
                <a:tab pos="8342986" algn="l"/>
                <a:tab pos="8864422" algn="l"/>
                <a:tab pos="9385859" algn="l"/>
                <a:tab pos="9907295" algn="l"/>
                <a:tab pos="10428732" algn="l"/>
              </a:tabLst>
            </a:pPr>
            <a:r>
              <a:rPr lang="en-US" sz="1600">
                <a:solidFill>
                  <a:srgbClr val="000000"/>
                </a:solidFill>
                <a:latin typeface="Arial" pitchFamily="34" charset="0"/>
              </a:rPr>
              <a:t>Ansökan</a:t>
            </a:r>
          </a:p>
        </p:txBody>
      </p:sp>
      <p:sp>
        <p:nvSpPr>
          <p:cNvPr id="4102" name="Line 5"/>
          <p:cNvSpPr>
            <a:spLocks noChangeShapeType="1"/>
          </p:cNvSpPr>
          <p:nvPr/>
        </p:nvSpPr>
        <p:spPr bwMode="auto">
          <a:xfrm>
            <a:off x="580997" y="4511306"/>
            <a:ext cx="9906632" cy="1750"/>
          </a:xfrm>
          <a:prstGeom prst="line">
            <a:avLst/>
          </a:prstGeom>
          <a:noFill/>
          <a:ln w="36720">
            <a:solidFill>
              <a:srgbClr val="000000"/>
            </a:solidFill>
            <a:round/>
            <a:headEnd/>
            <a:tailEnd type="triangle" w="med" len="med"/>
          </a:ln>
        </p:spPr>
        <p:txBody>
          <a:bodyPr lIns="104287" tIns="52144" rIns="104287" bIns="52144"/>
          <a:lstStyle/>
          <a:p>
            <a:endParaRPr lang="sv-SE"/>
          </a:p>
        </p:txBody>
      </p:sp>
      <p:sp>
        <p:nvSpPr>
          <p:cNvPr id="4103" name="Line 6"/>
          <p:cNvSpPr>
            <a:spLocks noChangeShapeType="1"/>
          </p:cNvSpPr>
          <p:nvPr/>
        </p:nvSpPr>
        <p:spPr bwMode="auto">
          <a:xfrm>
            <a:off x="2518888" y="4511306"/>
            <a:ext cx="1856" cy="503978"/>
          </a:xfrm>
          <a:prstGeom prst="line">
            <a:avLst/>
          </a:prstGeom>
          <a:noFill/>
          <a:ln w="36720">
            <a:solidFill>
              <a:srgbClr val="000000"/>
            </a:solidFill>
            <a:round/>
            <a:headEnd/>
            <a:tailEnd/>
          </a:ln>
        </p:spPr>
        <p:txBody>
          <a:bodyPr lIns="104287" tIns="52144" rIns="104287" bIns="52144"/>
          <a:lstStyle/>
          <a:p>
            <a:endParaRPr lang="sv-SE"/>
          </a:p>
        </p:txBody>
      </p:sp>
      <p:sp>
        <p:nvSpPr>
          <p:cNvPr id="4104" name="Line 7"/>
          <p:cNvSpPr>
            <a:spLocks noChangeShapeType="1"/>
          </p:cNvSpPr>
          <p:nvPr/>
        </p:nvSpPr>
        <p:spPr bwMode="auto">
          <a:xfrm>
            <a:off x="3287362" y="4511306"/>
            <a:ext cx="0" cy="1007957"/>
          </a:xfrm>
          <a:prstGeom prst="line">
            <a:avLst/>
          </a:prstGeom>
          <a:noFill/>
          <a:ln w="36720">
            <a:solidFill>
              <a:srgbClr val="000000"/>
            </a:solidFill>
            <a:round/>
            <a:headEnd/>
            <a:tailEnd/>
          </a:ln>
        </p:spPr>
        <p:txBody>
          <a:bodyPr lIns="104287" tIns="52144" rIns="104287" bIns="52144"/>
          <a:lstStyle/>
          <a:p>
            <a:endParaRPr lang="sv-SE"/>
          </a:p>
        </p:txBody>
      </p:sp>
      <p:sp>
        <p:nvSpPr>
          <p:cNvPr id="4105" name="Line 8"/>
          <p:cNvSpPr>
            <a:spLocks noChangeShapeType="1"/>
          </p:cNvSpPr>
          <p:nvPr/>
        </p:nvSpPr>
        <p:spPr bwMode="auto">
          <a:xfrm>
            <a:off x="4003862" y="4511307"/>
            <a:ext cx="1856" cy="516228"/>
          </a:xfrm>
          <a:prstGeom prst="line">
            <a:avLst/>
          </a:prstGeom>
          <a:noFill/>
          <a:ln w="36720">
            <a:solidFill>
              <a:srgbClr val="000000"/>
            </a:solidFill>
            <a:round/>
            <a:headEnd/>
            <a:tailEnd/>
          </a:ln>
        </p:spPr>
        <p:txBody>
          <a:bodyPr lIns="104287" tIns="52144" rIns="104287" bIns="52144"/>
          <a:lstStyle/>
          <a:p>
            <a:endParaRPr lang="sv-SE"/>
          </a:p>
        </p:txBody>
      </p:sp>
      <p:sp>
        <p:nvSpPr>
          <p:cNvPr id="4106" name="Line 9"/>
          <p:cNvSpPr>
            <a:spLocks noChangeShapeType="1"/>
          </p:cNvSpPr>
          <p:nvPr/>
        </p:nvSpPr>
        <p:spPr bwMode="auto">
          <a:xfrm>
            <a:off x="6147792" y="4523556"/>
            <a:ext cx="1857" cy="503978"/>
          </a:xfrm>
          <a:prstGeom prst="line">
            <a:avLst/>
          </a:prstGeom>
          <a:noFill/>
          <a:ln w="36720">
            <a:solidFill>
              <a:srgbClr val="000000"/>
            </a:solidFill>
            <a:round/>
            <a:headEnd/>
            <a:tailEnd/>
          </a:ln>
        </p:spPr>
        <p:txBody>
          <a:bodyPr lIns="104287" tIns="52144" rIns="104287" bIns="52144"/>
          <a:lstStyle/>
          <a:p>
            <a:endParaRPr lang="sv-SE"/>
          </a:p>
        </p:txBody>
      </p:sp>
      <p:sp>
        <p:nvSpPr>
          <p:cNvPr id="4107" name="Line 10"/>
          <p:cNvSpPr>
            <a:spLocks noChangeShapeType="1"/>
          </p:cNvSpPr>
          <p:nvPr/>
        </p:nvSpPr>
        <p:spPr bwMode="auto">
          <a:xfrm flipH="1">
            <a:off x="4824311" y="4511306"/>
            <a:ext cx="11137" cy="1007957"/>
          </a:xfrm>
          <a:prstGeom prst="line">
            <a:avLst/>
          </a:prstGeom>
          <a:noFill/>
          <a:ln w="36720">
            <a:solidFill>
              <a:srgbClr val="000000"/>
            </a:solidFill>
            <a:round/>
            <a:headEnd/>
            <a:tailEnd/>
          </a:ln>
        </p:spPr>
        <p:txBody>
          <a:bodyPr lIns="104287" tIns="52144" rIns="104287" bIns="52144"/>
          <a:lstStyle/>
          <a:p>
            <a:endParaRPr lang="sv-SE"/>
          </a:p>
        </p:txBody>
      </p:sp>
      <p:sp>
        <p:nvSpPr>
          <p:cNvPr id="4108" name="Text Box 11"/>
          <p:cNvSpPr txBox="1">
            <a:spLocks noChangeArrowheads="1"/>
          </p:cNvSpPr>
          <p:nvPr/>
        </p:nvSpPr>
        <p:spPr bwMode="auto">
          <a:xfrm>
            <a:off x="2711935" y="5645258"/>
            <a:ext cx="1161992" cy="40423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102645" tIns="51323" rIns="102645" bIns="51323"/>
          <a:lstStyle/>
          <a:p>
            <a:pPr algn="ctr" defTabSz="521437">
              <a:buClr>
                <a:srgbClr val="000000"/>
              </a:buClr>
              <a:buSzPct val="100000"/>
              <a:tabLst>
                <a:tab pos="0" algn="l"/>
                <a:tab pos="521437" algn="l"/>
                <a:tab pos="1042873" algn="l"/>
                <a:tab pos="1564310" algn="l"/>
                <a:tab pos="2085746" algn="l"/>
                <a:tab pos="2607183" algn="l"/>
                <a:tab pos="3128620" algn="l"/>
                <a:tab pos="3650056" algn="l"/>
                <a:tab pos="4171493" algn="l"/>
                <a:tab pos="4692929" algn="l"/>
                <a:tab pos="5214366" algn="l"/>
                <a:tab pos="5735803" algn="l"/>
                <a:tab pos="6257239" algn="l"/>
                <a:tab pos="6778676" algn="l"/>
                <a:tab pos="7300112" algn="l"/>
                <a:tab pos="7821549" algn="l"/>
                <a:tab pos="8342986" algn="l"/>
                <a:tab pos="8864422" algn="l"/>
                <a:tab pos="9385859" algn="l"/>
                <a:tab pos="9907295" algn="l"/>
                <a:tab pos="10428732" algn="l"/>
              </a:tabLst>
            </a:pPr>
            <a:r>
              <a:rPr lang="en-US" sz="1600">
                <a:solidFill>
                  <a:srgbClr val="000000"/>
                </a:solidFill>
                <a:latin typeface="Arial" pitchFamily="34" charset="0"/>
              </a:rPr>
              <a:t>Förslag TP</a:t>
            </a:r>
          </a:p>
        </p:txBody>
      </p:sp>
      <p:sp>
        <p:nvSpPr>
          <p:cNvPr id="4109" name="Text Box 12"/>
          <p:cNvSpPr txBox="1">
            <a:spLocks noChangeArrowheads="1"/>
          </p:cNvSpPr>
          <p:nvPr/>
        </p:nvSpPr>
        <p:spPr bwMode="auto">
          <a:xfrm>
            <a:off x="3424722" y="5090532"/>
            <a:ext cx="1163848" cy="50047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102645" tIns="51323" rIns="102645" bIns="51323"/>
          <a:lstStyle/>
          <a:p>
            <a:pPr algn="ctr" defTabSz="521437">
              <a:buClr>
                <a:srgbClr val="000000"/>
              </a:buClr>
              <a:buSzPct val="100000"/>
              <a:tabLst>
                <a:tab pos="0" algn="l"/>
                <a:tab pos="521437" algn="l"/>
                <a:tab pos="1042873" algn="l"/>
                <a:tab pos="1564310" algn="l"/>
                <a:tab pos="2085746" algn="l"/>
                <a:tab pos="2607183" algn="l"/>
                <a:tab pos="3128620" algn="l"/>
                <a:tab pos="3650056" algn="l"/>
                <a:tab pos="4171493" algn="l"/>
                <a:tab pos="4692929" algn="l"/>
                <a:tab pos="5214366" algn="l"/>
                <a:tab pos="5735803" algn="l"/>
                <a:tab pos="6257239" algn="l"/>
                <a:tab pos="6778676" algn="l"/>
                <a:tab pos="7300112" algn="l"/>
                <a:tab pos="7821549" algn="l"/>
                <a:tab pos="8342986" algn="l"/>
                <a:tab pos="8864422" algn="l"/>
                <a:tab pos="9385859" algn="l"/>
                <a:tab pos="9907295" algn="l"/>
                <a:tab pos="10428732" algn="l"/>
              </a:tabLst>
            </a:pPr>
            <a:r>
              <a:rPr lang="en-US" sz="1600">
                <a:solidFill>
                  <a:srgbClr val="000000"/>
                </a:solidFill>
                <a:latin typeface="Arial" pitchFamily="34" charset="0"/>
              </a:rPr>
              <a:t>Svar</a:t>
            </a:r>
          </a:p>
        </p:txBody>
      </p:sp>
      <p:sp>
        <p:nvSpPr>
          <p:cNvPr id="4110" name="Text Box 13"/>
          <p:cNvSpPr txBox="1">
            <a:spLocks noChangeArrowheads="1"/>
          </p:cNvSpPr>
          <p:nvPr/>
        </p:nvSpPr>
        <p:spPr bwMode="auto">
          <a:xfrm>
            <a:off x="5505542" y="5083533"/>
            <a:ext cx="1407013" cy="5687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102645" tIns="51323" rIns="102645" bIns="51323"/>
          <a:lstStyle/>
          <a:p>
            <a:pPr algn="ctr" defTabSz="521437">
              <a:buClr>
                <a:srgbClr val="000000"/>
              </a:buClr>
              <a:buSzPct val="100000"/>
              <a:tabLst>
                <a:tab pos="0" algn="l"/>
                <a:tab pos="521437" algn="l"/>
                <a:tab pos="1042873" algn="l"/>
                <a:tab pos="1564310" algn="l"/>
                <a:tab pos="2085746" algn="l"/>
                <a:tab pos="2607183" algn="l"/>
                <a:tab pos="3128620" algn="l"/>
                <a:tab pos="3650056" algn="l"/>
                <a:tab pos="4171493" algn="l"/>
                <a:tab pos="4692929" algn="l"/>
                <a:tab pos="5214366" algn="l"/>
                <a:tab pos="5735803" algn="l"/>
                <a:tab pos="6257239" algn="l"/>
                <a:tab pos="6778676" algn="l"/>
                <a:tab pos="7300112" algn="l"/>
                <a:tab pos="7821549" algn="l"/>
                <a:tab pos="8342986" algn="l"/>
                <a:tab pos="8864422" algn="l"/>
                <a:tab pos="9385859" algn="l"/>
                <a:tab pos="9907295" algn="l"/>
                <a:tab pos="10428732" algn="l"/>
              </a:tabLst>
            </a:pPr>
            <a:r>
              <a:rPr lang="en-US" sz="1600">
                <a:solidFill>
                  <a:srgbClr val="000000"/>
                </a:solidFill>
                <a:latin typeface="Arial" pitchFamily="34" charset="0"/>
              </a:rPr>
              <a:t>trafikstart</a:t>
            </a:r>
          </a:p>
        </p:txBody>
      </p:sp>
      <p:sp>
        <p:nvSpPr>
          <p:cNvPr id="4111" name="Text Box 14"/>
          <p:cNvSpPr txBox="1">
            <a:spLocks noChangeArrowheads="1"/>
          </p:cNvSpPr>
          <p:nvPr/>
        </p:nvSpPr>
        <p:spPr bwMode="auto">
          <a:xfrm>
            <a:off x="1943460" y="4152572"/>
            <a:ext cx="1163848" cy="3009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102645" tIns="51323" rIns="102645" bIns="51323"/>
          <a:lstStyle/>
          <a:p>
            <a:pPr algn="ctr" defTabSz="521437">
              <a:buClr>
                <a:srgbClr val="000000"/>
              </a:buClr>
              <a:buSzPct val="100000"/>
              <a:tabLst>
                <a:tab pos="0" algn="l"/>
                <a:tab pos="521437" algn="l"/>
                <a:tab pos="1042873" algn="l"/>
                <a:tab pos="1564310" algn="l"/>
                <a:tab pos="2085746" algn="l"/>
                <a:tab pos="2607183" algn="l"/>
                <a:tab pos="3128620" algn="l"/>
                <a:tab pos="3650056" algn="l"/>
                <a:tab pos="4171493" algn="l"/>
                <a:tab pos="4692929" algn="l"/>
                <a:tab pos="5214366" algn="l"/>
                <a:tab pos="5735803" algn="l"/>
                <a:tab pos="6257239" algn="l"/>
                <a:tab pos="6778676" algn="l"/>
                <a:tab pos="7300112" algn="l"/>
                <a:tab pos="7821549" algn="l"/>
                <a:tab pos="8342986" algn="l"/>
                <a:tab pos="8864422" algn="l"/>
                <a:tab pos="9385859" algn="l"/>
                <a:tab pos="9907295" algn="l"/>
                <a:tab pos="10428732" algn="l"/>
              </a:tabLst>
            </a:pPr>
            <a:r>
              <a:rPr lang="en-US" sz="1400">
                <a:solidFill>
                  <a:srgbClr val="000000"/>
                </a:solidFill>
                <a:latin typeface="Arial" pitchFamily="34" charset="0"/>
              </a:rPr>
              <a:t>14/4</a:t>
            </a:r>
          </a:p>
        </p:txBody>
      </p:sp>
      <p:sp>
        <p:nvSpPr>
          <p:cNvPr id="4112" name="Text Box 15"/>
          <p:cNvSpPr txBox="1">
            <a:spLocks noChangeArrowheads="1"/>
          </p:cNvSpPr>
          <p:nvPr/>
        </p:nvSpPr>
        <p:spPr bwMode="auto">
          <a:xfrm>
            <a:off x="2697085" y="4157821"/>
            <a:ext cx="1163848" cy="3009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102645" tIns="51323" rIns="102645" bIns="51323"/>
          <a:lstStyle/>
          <a:p>
            <a:pPr algn="ctr" defTabSz="521437">
              <a:buClr>
                <a:srgbClr val="000000"/>
              </a:buClr>
              <a:buSzPct val="100000"/>
              <a:tabLst>
                <a:tab pos="0" algn="l"/>
                <a:tab pos="521437" algn="l"/>
                <a:tab pos="1042873" algn="l"/>
                <a:tab pos="1564310" algn="l"/>
                <a:tab pos="2085746" algn="l"/>
                <a:tab pos="2607183" algn="l"/>
                <a:tab pos="3128620" algn="l"/>
                <a:tab pos="3650056" algn="l"/>
                <a:tab pos="4171493" algn="l"/>
                <a:tab pos="4692929" algn="l"/>
                <a:tab pos="5214366" algn="l"/>
                <a:tab pos="5735803" algn="l"/>
                <a:tab pos="6257239" algn="l"/>
                <a:tab pos="6778676" algn="l"/>
                <a:tab pos="7300112" algn="l"/>
                <a:tab pos="7821549" algn="l"/>
                <a:tab pos="8342986" algn="l"/>
                <a:tab pos="8864422" algn="l"/>
                <a:tab pos="9385859" algn="l"/>
                <a:tab pos="9907295" algn="l"/>
                <a:tab pos="10428732" algn="l"/>
              </a:tabLst>
            </a:pPr>
            <a:r>
              <a:rPr lang="en-US" sz="1400">
                <a:solidFill>
                  <a:srgbClr val="000000"/>
                </a:solidFill>
                <a:latin typeface="Arial" pitchFamily="34" charset="0"/>
              </a:rPr>
              <a:t>29/6</a:t>
            </a:r>
          </a:p>
        </p:txBody>
      </p:sp>
      <p:sp>
        <p:nvSpPr>
          <p:cNvPr id="4113" name="Text Box 16"/>
          <p:cNvSpPr txBox="1">
            <a:spLocks noChangeArrowheads="1"/>
          </p:cNvSpPr>
          <p:nvPr/>
        </p:nvSpPr>
        <p:spPr bwMode="auto">
          <a:xfrm>
            <a:off x="3437715" y="4152572"/>
            <a:ext cx="1163849" cy="3009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102645" tIns="51323" rIns="102645" bIns="51323"/>
          <a:lstStyle/>
          <a:p>
            <a:pPr algn="ctr" defTabSz="521437">
              <a:buClr>
                <a:srgbClr val="000000"/>
              </a:buClr>
              <a:buSzPct val="100000"/>
              <a:tabLst>
                <a:tab pos="0" algn="l"/>
                <a:tab pos="521437" algn="l"/>
                <a:tab pos="1042873" algn="l"/>
                <a:tab pos="1564310" algn="l"/>
                <a:tab pos="2085746" algn="l"/>
                <a:tab pos="2607183" algn="l"/>
                <a:tab pos="3128620" algn="l"/>
                <a:tab pos="3650056" algn="l"/>
                <a:tab pos="4171493" algn="l"/>
                <a:tab pos="4692929" algn="l"/>
                <a:tab pos="5214366" algn="l"/>
                <a:tab pos="5735803" algn="l"/>
                <a:tab pos="6257239" algn="l"/>
                <a:tab pos="6778676" algn="l"/>
                <a:tab pos="7300112" algn="l"/>
                <a:tab pos="7821549" algn="l"/>
                <a:tab pos="8342986" algn="l"/>
                <a:tab pos="8864422" algn="l"/>
                <a:tab pos="9385859" algn="l"/>
                <a:tab pos="9907295" algn="l"/>
                <a:tab pos="10428732" algn="l"/>
              </a:tabLst>
            </a:pPr>
            <a:r>
              <a:rPr lang="en-US" sz="1400">
                <a:solidFill>
                  <a:srgbClr val="000000"/>
                </a:solidFill>
                <a:latin typeface="Arial" pitchFamily="34" charset="0"/>
              </a:rPr>
              <a:t>3/7</a:t>
            </a:r>
          </a:p>
        </p:txBody>
      </p:sp>
      <p:sp>
        <p:nvSpPr>
          <p:cNvPr id="4114" name="Text Box 17"/>
          <p:cNvSpPr txBox="1">
            <a:spLocks noChangeArrowheads="1"/>
          </p:cNvSpPr>
          <p:nvPr/>
        </p:nvSpPr>
        <p:spPr bwMode="auto">
          <a:xfrm>
            <a:off x="4241458" y="4157821"/>
            <a:ext cx="1163848" cy="3009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102645" tIns="51323" rIns="102645" bIns="51323"/>
          <a:lstStyle/>
          <a:p>
            <a:pPr algn="ctr" defTabSz="521437">
              <a:buClr>
                <a:srgbClr val="000000"/>
              </a:buClr>
              <a:buSzPct val="100000"/>
              <a:tabLst>
                <a:tab pos="0" algn="l"/>
                <a:tab pos="521437" algn="l"/>
                <a:tab pos="1042873" algn="l"/>
                <a:tab pos="1564310" algn="l"/>
                <a:tab pos="2085746" algn="l"/>
                <a:tab pos="2607183" algn="l"/>
                <a:tab pos="3128620" algn="l"/>
                <a:tab pos="3650056" algn="l"/>
                <a:tab pos="4171493" algn="l"/>
                <a:tab pos="4692929" algn="l"/>
                <a:tab pos="5214366" algn="l"/>
                <a:tab pos="5735803" algn="l"/>
                <a:tab pos="6257239" algn="l"/>
                <a:tab pos="6778676" algn="l"/>
                <a:tab pos="7300112" algn="l"/>
                <a:tab pos="7821549" algn="l"/>
                <a:tab pos="8342986" algn="l"/>
                <a:tab pos="8864422" algn="l"/>
                <a:tab pos="9385859" algn="l"/>
                <a:tab pos="9907295" algn="l"/>
                <a:tab pos="10428732" algn="l"/>
              </a:tabLst>
            </a:pPr>
            <a:r>
              <a:rPr lang="en-US" sz="1400">
                <a:solidFill>
                  <a:srgbClr val="000000"/>
                </a:solidFill>
                <a:latin typeface="Arial" pitchFamily="34" charset="0"/>
              </a:rPr>
              <a:t>18/9</a:t>
            </a:r>
          </a:p>
        </p:txBody>
      </p:sp>
      <p:sp>
        <p:nvSpPr>
          <p:cNvPr id="4115" name="Text Box 18"/>
          <p:cNvSpPr txBox="1">
            <a:spLocks noChangeArrowheads="1"/>
          </p:cNvSpPr>
          <p:nvPr/>
        </p:nvSpPr>
        <p:spPr bwMode="auto">
          <a:xfrm>
            <a:off x="5572366" y="4150822"/>
            <a:ext cx="1163849" cy="3009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102645" tIns="51323" rIns="102645" bIns="51323"/>
          <a:lstStyle/>
          <a:p>
            <a:pPr algn="ctr" defTabSz="521437">
              <a:buClr>
                <a:srgbClr val="000000"/>
              </a:buClr>
              <a:buSzPct val="100000"/>
              <a:tabLst>
                <a:tab pos="0" algn="l"/>
                <a:tab pos="521437" algn="l"/>
                <a:tab pos="1042873" algn="l"/>
                <a:tab pos="1564310" algn="l"/>
                <a:tab pos="2085746" algn="l"/>
                <a:tab pos="2607183" algn="l"/>
                <a:tab pos="3128620" algn="l"/>
                <a:tab pos="3650056" algn="l"/>
                <a:tab pos="4171493" algn="l"/>
                <a:tab pos="4692929" algn="l"/>
                <a:tab pos="5214366" algn="l"/>
                <a:tab pos="5735803" algn="l"/>
                <a:tab pos="6257239" algn="l"/>
                <a:tab pos="6778676" algn="l"/>
                <a:tab pos="7300112" algn="l"/>
                <a:tab pos="7821549" algn="l"/>
                <a:tab pos="8342986" algn="l"/>
                <a:tab pos="8864422" algn="l"/>
                <a:tab pos="9385859" algn="l"/>
                <a:tab pos="9907295" algn="l"/>
                <a:tab pos="10428732" algn="l"/>
              </a:tabLst>
            </a:pPr>
            <a:r>
              <a:rPr lang="en-US" sz="1400">
                <a:solidFill>
                  <a:srgbClr val="000000"/>
                </a:solidFill>
                <a:latin typeface="Arial" pitchFamily="34" charset="0"/>
              </a:rPr>
              <a:t>13/12</a:t>
            </a:r>
          </a:p>
        </p:txBody>
      </p:sp>
      <p:sp>
        <p:nvSpPr>
          <p:cNvPr id="4116" name="Text Box 19"/>
          <p:cNvSpPr txBox="1">
            <a:spLocks noChangeArrowheads="1"/>
          </p:cNvSpPr>
          <p:nvPr/>
        </p:nvSpPr>
        <p:spPr bwMode="auto">
          <a:xfrm>
            <a:off x="4128228" y="5647008"/>
            <a:ext cx="1388451" cy="50222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102645" tIns="51323" rIns="102645" bIns="51323"/>
          <a:lstStyle/>
          <a:p>
            <a:pPr algn="ctr" defTabSz="521437">
              <a:buClr>
                <a:srgbClr val="000000"/>
              </a:buClr>
              <a:buSzPct val="100000"/>
              <a:tabLst>
                <a:tab pos="0" algn="l"/>
                <a:tab pos="521437" algn="l"/>
                <a:tab pos="1042873" algn="l"/>
                <a:tab pos="1564310" algn="l"/>
                <a:tab pos="2085746" algn="l"/>
                <a:tab pos="2607183" algn="l"/>
                <a:tab pos="3128620" algn="l"/>
                <a:tab pos="3650056" algn="l"/>
                <a:tab pos="4171493" algn="l"/>
                <a:tab pos="4692929" algn="l"/>
                <a:tab pos="5214366" algn="l"/>
                <a:tab pos="5735803" algn="l"/>
                <a:tab pos="6257239" algn="l"/>
                <a:tab pos="6778676" algn="l"/>
                <a:tab pos="7300112" algn="l"/>
                <a:tab pos="7821549" algn="l"/>
                <a:tab pos="8342986" algn="l"/>
                <a:tab pos="8864422" algn="l"/>
                <a:tab pos="9385859" algn="l"/>
                <a:tab pos="9907295" algn="l"/>
                <a:tab pos="10428732" algn="l"/>
              </a:tabLst>
            </a:pPr>
            <a:r>
              <a:rPr lang="en-US" sz="1600">
                <a:solidFill>
                  <a:srgbClr val="000000"/>
                </a:solidFill>
                <a:latin typeface="Arial" pitchFamily="34" charset="0"/>
              </a:rPr>
              <a:t>Fastställelse</a:t>
            </a:r>
          </a:p>
        </p:txBody>
      </p:sp>
      <p:sp>
        <p:nvSpPr>
          <p:cNvPr id="4117" name="Line 20"/>
          <p:cNvSpPr>
            <a:spLocks noChangeShapeType="1"/>
          </p:cNvSpPr>
          <p:nvPr/>
        </p:nvSpPr>
        <p:spPr bwMode="auto">
          <a:xfrm>
            <a:off x="811168" y="4513057"/>
            <a:ext cx="0" cy="311487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/>
          </a:ln>
        </p:spPr>
        <p:txBody>
          <a:bodyPr lIns="104287" tIns="52144" rIns="104287" bIns="52144"/>
          <a:lstStyle/>
          <a:p>
            <a:endParaRPr lang="sv-SE"/>
          </a:p>
        </p:txBody>
      </p:sp>
      <p:sp>
        <p:nvSpPr>
          <p:cNvPr id="4118" name="Text Box 21"/>
          <p:cNvSpPr txBox="1">
            <a:spLocks noChangeArrowheads="1"/>
          </p:cNvSpPr>
          <p:nvPr/>
        </p:nvSpPr>
        <p:spPr bwMode="auto">
          <a:xfrm>
            <a:off x="63112" y="4856042"/>
            <a:ext cx="1759694" cy="99920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102645" tIns="51323" rIns="102645" bIns="51323"/>
          <a:lstStyle/>
          <a:p>
            <a:pPr algn="ctr" defTabSz="521437">
              <a:buClr>
                <a:srgbClr val="000000"/>
              </a:buClr>
              <a:buSzPct val="100000"/>
              <a:tabLst>
                <a:tab pos="0" algn="l"/>
                <a:tab pos="521437" algn="l"/>
                <a:tab pos="1042873" algn="l"/>
                <a:tab pos="1564310" algn="l"/>
                <a:tab pos="2085746" algn="l"/>
                <a:tab pos="2607183" algn="l"/>
                <a:tab pos="3128620" algn="l"/>
                <a:tab pos="3650056" algn="l"/>
                <a:tab pos="4171493" algn="l"/>
                <a:tab pos="4692929" algn="l"/>
                <a:tab pos="5214366" algn="l"/>
                <a:tab pos="5735803" algn="l"/>
                <a:tab pos="6257239" algn="l"/>
                <a:tab pos="6778676" algn="l"/>
                <a:tab pos="7300112" algn="l"/>
                <a:tab pos="7821549" algn="l"/>
                <a:tab pos="8342986" algn="l"/>
                <a:tab pos="8864422" algn="l"/>
                <a:tab pos="9385859" algn="l"/>
                <a:tab pos="9907295" algn="l"/>
                <a:tab pos="10428732" algn="l"/>
              </a:tabLst>
            </a:pPr>
            <a:r>
              <a:rPr lang="en-US" sz="1600">
                <a:solidFill>
                  <a:schemeClr val="folHlink"/>
                </a:solidFill>
                <a:latin typeface="Arial" pitchFamily="34" charset="0"/>
              </a:rPr>
              <a:t>Järnvägsnäts-</a:t>
            </a:r>
          </a:p>
          <a:p>
            <a:pPr algn="ctr" defTabSz="521437">
              <a:buClr>
                <a:srgbClr val="000000"/>
              </a:buClr>
              <a:buSzPct val="100000"/>
              <a:tabLst>
                <a:tab pos="0" algn="l"/>
                <a:tab pos="521437" algn="l"/>
                <a:tab pos="1042873" algn="l"/>
                <a:tab pos="1564310" algn="l"/>
                <a:tab pos="2085746" algn="l"/>
                <a:tab pos="2607183" algn="l"/>
                <a:tab pos="3128620" algn="l"/>
                <a:tab pos="3650056" algn="l"/>
                <a:tab pos="4171493" algn="l"/>
                <a:tab pos="4692929" algn="l"/>
                <a:tab pos="5214366" algn="l"/>
                <a:tab pos="5735803" algn="l"/>
                <a:tab pos="6257239" algn="l"/>
                <a:tab pos="6778676" algn="l"/>
                <a:tab pos="7300112" algn="l"/>
                <a:tab pos="7821549" algn="l"/>
                <a:tab pos="8342986" algn="l"/>
                <a:tab pos="8864422" algn="l"/>
                <a:tab pos="9385859" algn="l"/>
                <a:tab pos="9907295" algn="l"/>
                <a:tab pos="10428732" algn="l"/>
              </a:tabLst>
            </a:pPr>
            <a:r>
              <a:rPr lang="en-US" sz="1600">
                <a:solidFill>
                  <a:schemeClr val="folHlink"/>
                </a:solidFill>
                <a:latin typeface="Arial" pitchFamily="34" charset="0"/>
              </a:rPr>
              <a:t>beskrivningen</a:t>
            </a:r>
          </a:p>
          <a:p>
            <a:pPr algn="ctr" defTabSz="521437">
              <a:buClr>
                <a:srgbClr val="000000"/>
              </a:buClr>
              <a:buSzPct val="100000"/>
              <a:tabLst>
                <a:tab pos="0" algn="l"/>
                <a:tab pos="521437" algn="l"/>
                <a:tab pos="1042873" algn="l"/>
                <a:tab pos="1564310" algn="l"/>
                <a:tab pos="2085746" algn="l"/>
                <a:tab pos="2607183" algn="l"/>
                <a:tab pos="3128620" algn="l"/>
                <a:tab pos="3650056" algn="l"/>
                <a:tab pos="4171493" algn="l"/>
                <a:tab pos="4692929" algn="l"/>
                <a:tab pos="5214366" algn="l"/>
                <a:tab pos="5735803" algn="l"/>
                <a:tab pos="6257239" algn="l"/>
                <a:tab pos="6778676" algn="l"/>
                <a:tab pos="7300112" algn="l"/>
                <a:tab pos="7821549" algn="l"/>
                <a:tab pos="8342986" algn="l"/>
                <a:tab pos="8864422" algn="l"/>
                <a:tab pos="9385859" algn="l"/>
                <a:tab pos="9907295" algn="l"/>
                <a:tab pos="10428732" algn="l"/>
              </a:tabLst>
            </a:pPr>
            <a:r>
              <a:rPr lang="en-US" sz="1600">
                <a:solidFill>
                  <a:schemeClr val="folHlink"/>
                </a:solidFill>
                <a:latin typeface="Arial" pitchFamily="34" charset="0"/>
              </a:rPr>
              <a:t>ges ut </a:t>
            </a:r>
          </a:p>
        </p:txBody>
      </p:sp>
      <p:sp>
        <p:nvSpPr>
          <p:cNvPr id="4119" name="Text Box 22"/>
          <p:cNvSpPr txBox="1">
            <a:spLocks noChangeArrowheads="1"/>
          </p:cNvSpPr>
          <p:nvPr/>
        </p:nvSpPr>
        <p:spPr bwMode="auto">
          <a:xfrm>
            <a:off x="7582650" y="4581303"/>
            <a:ext cx="1407013" cy="56872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102645" tIns="51323" rIns="102645" bIns="51323"/>
          <a:lstStyle/>
          <a:p>
            <a:pPr algn="ctr" defTabSz="521437">
              <a:buClr>
                <a:srgbClr val="000000"/>
              </a:buClr>
              <a:buSzPct val="100000"/>
              <a:tabLst>
                <a:tab pos="0" algn="l"/>
                <a:tab pos="521437" algn="l"/>
                <a:tab pos="1042873" algn="l"/>
                <a:tab pos="1564310" algn="l"/>
                <a:tab pos="2085746" algn="l"/>
                <a:tab pos="2607183" algn="l"/>
                <a:tab pos="3128620" algn="l"/>
                <a:tab pos="3650056" algn="l"/>
                <a:tab pos="4171493" algn="l"/>
                <a:tab pos="4692929" algn="l"/>
                <a:tab pos="5214366" algn="l"/>
                <a:tab pos="5735803" algn="l"/>
                <a:tab pos="6257239" algn="l"/>
                <a:tab pos="6778676" algn="l"/>
                <a:tab pos="7300112" algn="l"/>
                <a:tab pos="7821549" algn="l"/>
                <a:tab pos="8342986" algn="l"/>
                <a:tab pos="8864422" algn="l"/>
                <a:tab pos="9385859" algn="l"/>
                <a:tab pos="9907295" algn="l"/>
                <a:tab pos="10428732" algn="l"/>
              </a:tabLst>
            </a:pPr>
            <a:r>
              <a:rPr lang="en-US" sz="1600">
                <a:solidFill>
                  <a:srgbClr val="000000"/>
                </a:solidFill>
                <a:latin typeface="Arial" pitchFamily="34" charset="0"/>
              </a:rPr>
              <a:t>AdHoc-processen</a:t>
            </a:r>
          </a:p>
        </p:txBody>
      </p:sp>
      <p:sp>
        <p:nvSpPr>
          <p:cNvPr id="4120" name="Line 25"/>
          <p:cNvSpPr>
            <a:spLocks noChangeShapeType="1"/>
          </p:cNvSpPr>
          <p:nvPr/>
        </p:nvSpPr>
        <p:spPr bwMode="auto">
          <a:xfrm>
            <a:off x="9915914" y="4514806"/>
            <a:ext cx="1857" cy="503978"/>
          </a:xfrm>
          <a:prstGeom prst="line">
            <a:avLst/>
          </a:prstGeom>
          <a:noFill/>
          <a:ln w="36720">
            <a:solidFill>
              <a:srgbClr val="000000"/>
            </a:solidFill>
            <a:round/>
            <a:headEnd/>
            <a:tailEnd/>
          </a:ln>
        </p:spPr>
        <p:txBody>
          <a:bodyPr lIns="104287" tIns="52144" rIns="104287" bIns="52144"/>
          <a:lstStyle/>
          <a:p>
            <a:endParaRPr lang="sv-SE"/>
          </a:p>
        </p:txBody>
      </p:sp>
      <p:sp>
        <p:nvSpPr>
          <p:cNvPr id="4121" name="Text Box 26"/>
          <p:cNvSpPr txBox="1">
            <a:spLocks noChangeArrowheads="1"/>
          </p:cNvSpPr>
          <p:nvPr/>
        </p:nvSpPr>
        <p:spPr bwMode="auto">
          <a:xfrm>
            <a:off x="9193847" y="5038035"/>
            <a:ext cx="1407013" cy="5687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102645" tIns="51323" rIns="102645" bIns="51323"/>
          <a:lstStyle/>
          <a:p>
            <a:pPr algn="ctr" defTabSz="521437">
              <a:buClr>
                <a:srgbClr val="000000"/>
              </a:buClr>
              <a:buSzPct val="100000"/>
              <a:tabLst>
                <a:tab pos="0" algn="l"/>
                <a:tab pos="521437" algn="l"/>
                <a:tab pos="1042873" algn="l"/>
                <a:tab pos="1564310" algn="l"/>
                <a:tab pos="2085746" algn="l"/>
                <a:tab pos="2607183" algn="l"/>
                <a:tab pos="3128620" algn="l"/>
                <a:tab pos="3650056" algn="l"/>
                <a:tab pos="4171493" algn="l"/>
                <a:tab pos="4692929" algn="l"/>
                <a:tab pos="5214366" algn="l"/>
                <a:tab pos="5735803" algn="l"/>
                <a:tab pos="6257239" algn="l"/>
                <a:tab pos="6778676" algn="l"/>
                <a:tab pos="7300112" algn="l"/>
                <a:tab pos="7821549" algn="l"/>
                <a:tab pos="8342986" algn="l"/>
                <a:tab pos="8864422" algn="l"/>
                <a:tab pos="9385859" algn="l"/>
                <a:tab pos="9907295" algn="l"/>
                <a:tab pos="10428732" algn="l"/>
              </a:tabLst>
            </a:pPr>
            <a:r>
              <a:rPr lang="en-US" sz="1600">
                <a:solidFill>
                  <a:srgbClr val="000000"/>
                </a:solidFill>
                <a:latin typeface="Arial" pitchFamily="34" charset="0"/>
              </a:rPr>
              <a:t>Nästa</a:t>
            </a:r>
          </a:p>
          <a:p>
            <a:pPr algn="ctr" defTabSz="521437">
              <a:buClr>
                <a:srgbClr val="000000"/>
              </a:buClr>
              <a:buSzPct val="100000"/>
              <a:tabLst>
                <a:tab pos="0" algn="l"/>
                <a:tab pos="521437" algn="l"/>
                <a:tab pos="1042873" algn="l"/>
                <a:tab pos="1564310" algn="l"/>
                <a:tab pos="2085746" algn="l"/>
                <a:tab pos="2607183" algn="l"/>
                <a:tab pos="3128620" algn="l"/>
                <a:tab pos="3650056" algn="l"/>
                <a:tab pos="4171493" algn="l"/>
                <a:tab pos="4692929" algn="l"/>
                <a:tab pos="5214366" algn="l"/>
                <a:tab pos="5735803" algn="l"/>
                <a:tab pos="6257239" algn="l"/>
                <a:tab pos="6778676" algn="l"/>
                <a:tab pos="7300112" algn="l"/>
                <a:tab pos="7821549" algn="l"/>
                <a:tab pos="8342986" algn="l"/>
                <a:tab pos="8864422" algn="l"/>
                <a:tab pos="9385859" algn="l"/>
                <a:tab pos="9907295" algn="l"/>
                <a:tab pos="10428732" algn="l"/>
              </a:tabLst>
            </a:pPr>
            <a:r>
              <a:rPr lang="en-US" sz="1600">
                <a:solidFill>
                  <a:srgbClr val="000000"/>
                </a:solidFill>
                <a:latin typeface="Arial" pitchFamily="34" charset="0"/>
              </a:rPr>
              <a:t>tågplan</a:t>
            </a:r>
          </a:p>
        </p:txBody>
      </p:sp>
      <p:sp>
        <p:nvSpPr>
          <p:cNvPr id="4122" name="Line 27"/>
          <p:cNvSpPr>
            <a:spLocks noChangeShapeType="1"/>
          </p:cNvSpPr>
          <p:nvPr/>
        </p:nvSpPr>
        <p:spPr bwMode="auto">
          <a:xfrm>
            <a:off x="1683591" y="3282859"/>
            <a:ext cx="3712" cy="1233698"/>
          </a:xfrm>
          <a:prstGeom prst="line">
            <a:avLst/>
          </a:prstGeom>
          <a:noFill/>
          <a:ln w="36720">
            <a:solidFill>
              <a:srgbClr val="000000"/>
            </a:solidFill>
            <a:round/>
            <a:headEnd/>
            <a:tailEnd/>
          </a:ln>
        </p:spPr>
        <p:txBody>
          <a:bodyPr lIns="104287" tIns="52144" rIns="104287" bIns="52144"/>
          <a:lstStyle/>
          <a:p>
            <a:endParaRPr lang="sv-SE"/>
          </a:p>
        </p:txBody>
      </p:sp>
      <p:sp>
        <p:nvSpPr>
          <p:cNvPr id="4123" name="Line 28"/>
          <p:cNvSpPr>
            <a:spLocks noChangeShapeType="1"/>
          </p:cNvSpPr>
          <p:nvPr/>
        </p:nvSpPr>
        <p:spPr bwMode="auto">
          <a:xfrm>
            <a:off x="6596998" y="3261860"/>
            <a:ext cx="3712" cy="1233698"/>
          </a:xfrm>
          <a:prstGeom prst="line">
            <a:avLst/>
          </a:prstGeom>
          <a:noFill/>
          <a:ln w="36720">
            <a:solidFill>
              <a:srgbClr val="000000"/>
            </a:solidFill>
            <a:round/>
            <a:headEnd/>
            <a:tailEnd/>
          </a:ln>
        </p:spPr>
        <p:txBody>
          <a:bodyPr lIns="104287" tIns="52144" rIns="104287" bIns="52144"/>
          <a:lstStyle/>
          <a:p>
            <a:endParaRPr lang="sv-SE"/>
          </a:p>
        </p:txBody>
      </p:sp>
      <p:sp>
        <p:nvSpPr>
          <p:cNvPr id="4124" name="Text Box 29"/>
          <p:cNvSpPr txBox="1">
            <a:spLocks noChangeArrowheads="1"/>
          </p:cNvSpPr>
          <p:nvPr/>
        </p:nvSpPr>
        <p:spPr bwMode="auto">
          <a:xfrm>
            <a:off x="3773691" y="3288109"/>
            <a:ext cx="1163848" cy="3009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102645" tIns="51323" rIns="102645" bIns="51323"/>
          <a:lstStyle/>
          <a:p>
            <a:pPr algn="ctr" defTabSz="521437">
              <a:buClr>
                <a:srgbClr val="000000"/>
              </a:buClr>
              <a:buSzPct val="100000"/>
              <a:tabLst>
                <a:tab pos="0" algn="l"/>
                <a:tab pos="521437" algn="l"/>
                <a:tab pos="1042873" algn="l"/>
                <a:tab pos="1564310" algn="l"/>
                <a:tab pos="2085746" algn="l"/>
                <a:tab pos="2607183" algn="l"/>
                <a:tab pos="3128620" algn="l"/>
                <a:tab pos="3650056" algn="l"/>
                <a:tab pos="4171493" algn="l"/>
                <a:tab pos="4692929" algn="l"/>
                <a:tab pos="5214366" algn="l"/>
                <a:tab pos="5735803" algn="l"/>
                <a:tab pos="6257239" algn="l"/>
                <a:tab pos="6778676" algn="l"/>
                <a:tab pos="7300112" algn="l"/>
                <a:tab pos="7821549" algn="l"/>
                <a:tab pos="8342986" algn="l"/>
                <a:tab pos="8864422" algn="l"/>
                <a:tab pos="9385859" algn="l"/>
                <a:tab pos="9907295" algn="l"/>
                <a:tab pos="10428732" algn="l"/>
              </a:tabLst>
            </a:pPr>
            <a:r>
              <a:rPr lang="en-US" sz="1400">
                <a:solidFill>
                  <a:srgbClr val="000000"/>
                </a:solidFill>
                <a:latin typeface="Arial" pitchFamily="34" charset="0"/>
              </a:rPr>
              <a:t>År XX-1</a:t>
            </a:r>
          </a:p>
        </p:txBody>
      </p:sp>
      <p:sp>
        <p:nvSpPr>
          <p:cNvPr id="4125" name="Line 31"/>
          <p:cNvSpPr>
            <a:spLocks noChangeShapeType="1"/>
          </p:cNvSpPr>
          <p:nvPr/>
        </p:nvSpPr>
        <p:spPr bwMode="auto">
          <a:xfrm>
            <a:off x="10194348" y="3279359"/>
            <a:ext cx="3712" cy="1233698"/>
          </a:xfrm>
          <a:prstGeom prst="line">
            <a:avLst/>
          </a:prstGeom>
          <a:noFill/>
          <a:ln w="36720">
            <a:solidFill>
              <a:srgbClr val="000000"/>
            </a:solidFill>
            <a:round/>
            <a:headEnd/>
            <a:tailEnd/>
          </a:ln>
        </p:spPr>
        <p:txBody>
          <a:bodyPr lIns="104287" tIns="52144" rIns="104287" bIns="52144"/>
          <a:lstStyle/>
          <a:p>
            <a:endParaRPr lang="sv-SE"/>
          </a:p>
        </p:txBody>
      </p:sp>
      <p:sp>
        <p:nvSpPr>
          <p:cNvPr id="4126" name="Text Box 33"/>
          <p:cNvSpPr txBox="1">
            <a:spLocks noChangeArrowheads="1"/>
          </p:cNvSpPr>
          <p:nvPr/>
        </p:nvSpPr>
        <p:spPr bwMode="auto">
          <a:xfrm>
            <a:off x="7773840" y="3277610"/>
            <a:ext cx="1163849" cy="3009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102645" tIns="51323" rIns="102645" bIns="51323"/>
          <a:lstStyle/>
          <a:p>
            <a:pPr algn="ctr" defTabSz="521437">
              <a:buClr>
                <a:srgbClr val="000000"/>
              </a:buClr>
              <a:buSzPct val="100000"/>
              <a:tabLst>
                <a:tab pos="0" algn="l"/>
                <a:tab pos="521437" algn="l"/>
                <a:tab pos="1042873" algn="l"/>
                <a:tab pos="1564310" algn="l"/>
                <a:tab pos="2085746" algn="l"/>
                <a:tab pos="2607183" algn="l"/>
                <a:tab pos="3128620" algn="l"/>
                <a:tab pos="3650056" algn="l"/>
                <a:tab pos="4171493" algn="l"/>
                <a:tab pos="4692929" algn="l"/>
                <a:tab pos="5214366" algn="l"/>
                <a:tab pos="5735803" algn="l"/>
                <a:tab pos="6257239" algn="l"/>
                <a:tab pos="6778676" algn="l"/>
                <a:tab pos="7300112" algn="l"/>
                <a:tab pos="7821549" algn="l"/>
                <a:tab pos="8342986" algn="l"/>
                <a:tab pos="8864422" algn="l"/>
                <a:tab pos="9385859" algn="l"/>
                <a:tab pos="9907295" algn="l"/>
                <a:tab pos="10428732" algn="l"/>
              </a:tabLst>
            </a:pPr>
            <a:r>
              <a:rPr lang="en-US" sz="1400">
                <a:solidFill>
                  <a:srgbClr val="000000"/>
                </a:solidFill>
                <a:latin typeface="Arial" pitchFamily="34" charset="0"/>
              </a:rPr>
              <a:t>År XX</a:t>
            </a:r>
          </a:p>
        </p:txBody>
      </p:sp>
      <p:sp>
        <p:nvSpPr>
          <p:cNvPr id="31" name="Höger 30"/>
          <p:cNvSpPr/>
          <p:nvPr/>
        </p:nvSpPr>
        <p:spPr>
          <a:xfrm>
            <a:off x="2581310" y="4679799"/>
            <a:ext cx="4872411" cy="2735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287" tIns="52144" rIns="104287" bIns="52144" rtlCol="0" anchor="ctr"/>
          <a:lstStyle/>
          <a:p>
            <a:pPr algn="ctr"/>
            <a:endParaRPr lang="sv-SE"/>
          </a:p>
        </p:txBody>
      </p:sp>
      <p:sp>
        <p:nvSpPr>
          <p:cNvPr id="32" name="Line 28"/>
          <p:cNvSpPr>
            <a:spLocks noChangeShapeType="1"/>
          </p:cNvSpPr>
          <p:nvPr/>
        </p:nvSpPr>
        <p:spPr bwMode="auto">
          <a:xfrm>
            <a:off x="7477800" y="4509806"/>
            <a:ext cx="0" cy="659572"/>
          </a:xfrm>
          <a:prstGeom prst="line">
            <a:avLst/>
          </a:prstGeom>
          <a:noFill/>
          <a:ln w="36720">
            <a:solidFill>
              <a:srgbClr val="FF0000"/>
            </a:solidFill>
            <a:round/>
            <a:headEnd/>
            <a:tailEnd/>
          </a:ln>
        </p:spPr>
        <p:txBody>
          <a:bodyPr lIns="104287" tIns="52144" rIns="104287" bIns="52144"/>
          <a:lstStyle/>
          <a:p>
            <a:endParaRPr lang="sv-SE"/>
          </a:p>
        </p:txBody>
      </p:sp>
      <p:sp>
        <p:nvSpPr>
          <p:cNvPr id="33" name="textruta 32"/>
          <p:cNvSpPr txBox="1"/>
          <p:nvPr/>
        </p:nvSpPr>
        <p:spPr>
          <a:xfrm>
            <a:off x="6522033" y="6162935"/>
            <a:ext cx="2241616" cy="459249"/>
          </a:xfrm>
          <a:prstGeom prst="rect">
            <a:avLst/>
          </a:prstGeom>
          <a:noFill/>
          <a:ln>
            <a:noFill/>
          </a:ln>
        </p:spPr>
        <p:txBody>
          <a:bodyPr wrap="none" lIns="104287" tIns="52144" rIns="104287" bIns="52144" rtlCol="0">
            <a:spAutoFit/>
          </a:bodyPr>
          <a:lstStyle/>
          <a:p>
            <a:r>
              <a:rPr lang="en-US" sz="2300" i="1" dirty="0" err="1">
                <a:solidFill>
                  <a:srgbClr val="FF0000"/>
                </a:solidFill>
                <a:latin typeface="+mj-lt"/>
              </a:rPr>
              <a:t>Optimalt</a:t>
            </a:r>
            <a:r>
              <a:rPr lang="en-US" sz="2300" i="1" dirty="0">
                <a:solidFill>
                  <a:srgbClr val="FF0000"/>
                </a:solidFill>
                <a:latin typeface="+mj-lt"/>
              </a:rPr>
              <a:t> </a:t>
            </a:r>
            <a:r>
              <a:rPr lang="en-US" sz="2300" i="1" dirty="0" err="1">
                <a:solidFill>
                  <a:srgbClr val="FF0000"/>
                </a:solidFill>
                <a:latin typeface="+mj-lt"/>
              </a:rPr>
              <a:t>här</a:t>
            </a:r>
            <a:r>
              <a:rPr lang="en-US" sz="2300" i="1" dirty="0">
                <a:solidFill>
                  <a:srgbClr val="FF0000"/>
                </a:solidFill>
                <a:latin typeface="+mj-lt"/>
              </a:rPr>
              <a:t>?</a:t>
            </a:r>
            <a:endParaRPr lang="sv-SE" sz="2300" i="1" dirty="0">
              <a:solidFill>
                <a:srgbClr val="FF00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466797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Fem sorters frågor att lösa</a:t>
            </a:r>
            <a:br>
              <a:rPr lang="sv-SE" dirty="0" smtClean="0"/>
            </a:br>
            <a:r>
              <a:rPr lang="sv-SE" sz="2400" i="1" dirty="0" smtClean="0"/>
              <a:t>för att få en samhällsekonomiskt effektiv tågplan</a:t>
            </a:r>
            <a:endParaRPr lang="sv-SE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8675" y="1597585"/>
            <a:ext cx="9366203" cy="5031815"/>
          </a:xfrm>
        </p:spPr>
        <p:txBody>
          <a:bodyPr/>
          <a:lstStyle/>
          <a:p>
            <a:r>
              <a:rPr lang="sv-SE" sz="2400" dirty="0" smtClean="0"/>
              <a:t>Fördelning av kapacitet mellan kommersiell persontrafik (fjärrtåg), subventionerad persontrafik (pendeltåg), godstrafik</a:t>
            </a:r>
            <a:endParaRPr lang="sv-SE" sz="1900" dirty="0"/>
          </a:p>
          <a:p>
            <a:r>
              <a:rPr lang="sv-SE" sz="2400" dirty="0" smtClean="0"/>
              <a:t>Fördelning av kapacitet mellan konkurrerande kommersiella operatörer </a:t>
            </a:r>
          </a:p>
          <a:p>
            <a:r>
              <a:rPr lang="sv-SE" sz="2400" dirty="0" smtClean="0"/>
              <a:t>När bedöms optimalitet </a:t>
            </a:r>
            <a:r>
              <a:rPr lang="sv-SE" sz="2400" dirty="0" err="1" smtClean="0"/>
              <a:t>m.a.p</a:t>
            </a:r>
            <a:r>
              <a:rPr lang="sv-SE" sz="2400" dirty="0" smtClean="0"/>
              <a:t>. samhällsekonomi?</a:t>
            </a:r>
          </a:p>
          <a:p>
            <a:pPr lvl="1"/>
            <a:r>
              <a:rPr lang="sv-SE" sz="1900" dirty="0" smtClean="0"/>
              <a:t>Det är vid genomförandet som effektiviteten skall finnas!</a:t>
            </a:r>
            <a:endParaRPr lang="sv-SE" sz="1900" dirty="0" smtClean="0"/>
          </a:p>
          <a:p>
            <a:r>
              <a:rPr lang="sv-SE" sz="2400" dirty="0" smtClean="0"/>
              <a:t>Hur formulera modellen så den är</a:t>
            </a:r>
          </a:p>
          <a:p>
            <a:pPr lvl="1"/>
            <a:r>
              <a:rPr lang="sv-SE" sz="1900" dirty="0" smtClean="0"/>
              <a:t>Transparent</a:t>
            </a:r>
          </a:p>
          <a:p>
            <a:pPr lvl="1"/>
            <a:r>
              <a:rPr lang="sv-SE" sz="1900" dirty="0" smtClean="0"/>
              <a:t>Effektivt beräkningsbar</a:t>
            </a:r>
          </a:p>
          <a:p>
            <a:r>
              <a:rPr lang="sv-SE" sz="2400" dirty="0" smtClean="0"/>
              <a:t>Vem får ”räntan” från ett tågläge?</a:t>
            </a:r>
          </a:p>
          <a:p>
            <a:pPr lvl="1"/>
            <a:r>
              <a:rPr lang="sv-SE" dirty="0" smtClean="0"/>
              <a:t>Ett tågläge är alltid ett lokalt monopol</a:t>
            </a:r>
          </a:p>
          <a:p>
            <a:pPr lvl="2"/>
            <a:r>
              <a:rPr lang="sv-SE" dirty="0" smtClean="0"/>
              <a:t>Bara ett tåg kan gå på spåret en viss tid</a:t>
            </a:r>
          </a:p>
          <a:p>
            <a:pPr lvl="1"/>
            <a:r>
              <a:rPr lang="sv-SE" dirty="0" smtClean="0"/>
              <a:t>Det ger en ”knapphetsränta” (ung. ”monopolvinst”)</a:t>
            </a:r>
            <a:endParaRPr lang="sv-SE" sz="1900" dirty="0" smtClean="0"/>
          </a:p>
        </p:txBody>
      </p:sp>
    </p:spTree>
    <p:extLst>
      <p:ext uri="{BB962C8B-B14F-4D97-AF65-F5344CB8AC3E}">
        <p14:creationId xmlns:p14="http://schemas.microsoft.com/office/powerpoint/2010/main" val="29143017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8675" y="394984"/>
            <a:ext cx="9001125" cy="1117600"/>
          </a:xfrm>
        </p:spPr>
        <p:txBody>
          <a:bodyPr/>
          <a:lstStyle/>
          <a:p>
            <a:r>
              <a:rPr lang="sv-SE" dirty="0" smtClean="0"/>
              <a:t>Början till en idé</a:t>
            </a:r>
            <a:br>
              <a:rPr lang="sv-SE" dirty="0" smtClean="0"/>
            </a:br>
            <a:r>
              <a:rPr lang="sv-SE" sz="2400" i="1" dirty="0" smtClean="0"/>
              <a:t>Föreslagen huvudstudie</a:t>
            </a:r>
            <a:endParaRPr lang="sv-SE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4842" y="1745660"/>
            <a:ext cx="10099343" cy="5210951"/>
          </a:xfrm>
        </p:spPr>
        <p:txBody>
          <a:bodyPr/>
          <a:lstStyle/>
          <a:p>
            <a:r>
              <a:rPr lang="sv-SE" dirty="0" err="1" smtClean="0"/>
              <a:t>TrV</a:t>
            </a:r>
            <a:r>
              <a:rPr lang="sv-SE" dirty="0" smtClean="0"/>
              <a:t> upprättar ”skelett” till tågplan (årligen)</a:t>
            </a:r>
          </a:p>
          <a:p>
            <a:r>
              <a:rPr lang="sv-SE" dirty="0" err="1" smtClean="0"/>
              <a:t>TrV</a:t>
            </a:r>
            <a:r>
              <a:rPr lang="sv-SE" dirty="0" smtClean="0"/>
              <a:t> allokerar viss kapacitet till offentligt styrd trafik (”pendeltåg”)</a:t>
            </a:r>
          </a:p>
          <a:p>
            <a:pPr lvl="1"/>
            <a:r>
              <a:rPr lang="sv-SE" dirty="0"/>
              <a:t>Värdet av alternativa pendeltågsupplägg kan (nog) </a:t>
            </a:r>
            <a:r>
              <a:rPr lang="sv-SE" dirty="0" smtClean="0"/>
              <a:t>”beräknas” av </a:t>
            </a:r>
            <a:r>
              <a:rPr lang="sv-SE" dirty="0" err="1" smtClean="0"/>
              <a:t>TrV</a:t>
            </a:r>
            <a:endParaRPr lang="sv-SE" dirty="0"/>
          </a:p>
          <a:p>
            <a:r>
              <a:rPr lang="sv-SE" dirty="0" err="1" smtClean="0"/>
              <a:t>TrV</a:t>
            </a:r>
            <a:r>
              <a:rPr lang="sv-SE" dirty="0" smtClean="0"/>
              <a:t> </a:t>
            </a:r>
            <a:r>
              <a:rPr lang="sv-SE" dirty="0"/>
              <a:t>definierar </a:t>
            </a:r>
            <a:r>
              <a:rPr lang="sv-SE" dirty="0" smtClean="0"/>
              <a:t>ett </a:t>
            </a:r>
            <a:r>
              <a:rPr lang="sv-SE" dirty="0"/>
              <a:t>antal ”</a:t>
            </a:r>
            <a:r>
              <a:rPr lang="sv-SE" dirty="0" err="1"/>
              <a:t>slottar</a:t>
            </a:r>
            <a:r>
              <a:rPr lang="sv-SE" dirty="0"/>
              <a:t>” för kommersiell </a:t>
            </a:r>
            <a:r>
              <a:rPr lang="sv-SE" dirty="0" smtClean="0"/>
              <a:t>trafik</a:t>
            </a:r>
          </a:p>
          <a:p>
            <a:pPr lvl="1"/>
            <a:r>
              <a:rPr lang="sv-SE" dirty="0" smtClean="0"/>
              <a:t>Auktioneras </a:t>
            </a:r>
            <a:r>
              <a:rPr lang="sv-SE" dirty="0"/>
              <a:t>ut (garanteras plats i dagens tidtabell</a:t>
            </a:r>
            <a:r>
              <a:rPr lang="sv-SE" dirty="0" smtClean="0"/>
              <a:t>)</a:t>
            </a:r>
            <a:endParaRPr lang="sv-SE" dirty="0"/>
          </a:p>
          <a:p>
            <a:r>
              <a:rPr lang="sv-SE" dirty="0" err="1"/>
              <a:t>TrV</a:t>
            </a:r>
            <a:r>
              <a:rPr lang="sv-SE" dirty="0"/>
              <a:t> sparar viss kapacitet </a:t>
            </a:r>
            <a:r>
              <a:rPr lang="sv-SE" dirty="0" smtClean="0"/>
              <a:t>för </a:t>
            </a:r>
            <a:r>
              <a:rPr lang="sv-SE" dirty="0"/>
              <a:t>en ”</a:t>
            </a:r>
            <a:r>
              <a:rPr lang="sv-SE" dirty="0" smtClean="0"/>
              <a:t>spotmarknad</a:t>
            </a:r>
            <a:endParaRPr lang="sv-SE" dirty="0" smtClean="0"/>
          </a:p>
          <a:p>
            <a:pPr lvl="1"/>
            <a:r>
              <a:rPr lang="sv-SE" dirty="0"/>
              <a:t>Säljs på spot-marknad med dynamisk prissättning</a:t>
            </a:r>
          </a:p>
          <a:p>
            <a:pPr lvl="1"/>
            <a:r>
              <a:rPr lang="sv-SE" dirty="0"/>
              <a:t>Priset justeras så tillgång möter </a:t>
            </a:r>
            <a:r>
              <a:rPr lang="sv-SE" dirty="0" smtClean="0"/>
              <a:t>efterfrågan</a:t>
            </a:r>
            <a:endParaRPr lang="sv-SE" dirty="0"/>
          </a:p>
          <a:p>
            <a:r>
              <a:rPr lang="sv-SE" dirty="0" err="1" smtClean="0"/>
              <a:t>TrV</a:t>
            </a:r>
            <a:r>
              <a:rPr lang="sv-SE" dirty="0" smtClean="0"/>
              <a:t> väger banarbeten mot behovet av trafik</a:t>
            </a:r>
          </a:p>
          <a:p>
            <a:endParaRPr lang="sv-SE" dirty="0" smtClean="0"/>
          </a:p>
          <a:p>
            <a:r>
              <a:rPr lang="sv-SE" dirty="0" smtClean="0"/>
              <a:t>Auktioner och spotmarknad ger uppfattning om värdet av denna kapacitet</a:t>
            </a:r>
          </a:p>
          <a:p>
            <a:pPr lvl="1"/>
            <a:r>
              <a:rPr lang="sv-SE" dirty="0" smtClean="0"/>
              <a:t>Kan ställas mot att utöka/minska kapacitet som allokerats till pendeltåg</a:t>
            </a:r>
          </a:p>
          <a:p>
            <a:pPr lvl="1"/>
            <a:r>
              <a:rPr lang="sv-SE" dirty="0" smtClean="0"/>
              <a:t>Ger underlag till årlig revision av tågplaneskelettet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28827977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8675" y="297920"/>
            <a:ext cx="9001125" cy="862542"/>
          </a:xfrm>
        </p:spPr>
        <p:txBody>
          <a:bodyPr/>
          <a:lstStyle/>
          <a:p>
            <a:r>
              <a:rPr lang="sv-SE" dirty="0" smtClean="0"/>
              <a:t>Vad behöver utvecklas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2729" y="1021976"/>
            <a:ext cx="10022542" cy="6006353"/>
          </a:xfrm>
        </p:spPr>
        <p:txBody>
          <a:bodyPr/>
          <a:lstStyle/>
          <a:p>
            <a:r>
              <a:rPr lang="sv-SE" sz="2400" dirty="0" smtClean="0"/>
              <a:t>Värdering av pendeltågsupplägg</a:t>
            </a:r>
          </a:p>
          <a:p>
            <a:pPr lvl="1"/>
            <a:r>
              <a:rPr lang="sv-SE" sz="2000" dirty="0" smtClean="0"/>
              <a:t>Krävs datainsamling</a:t>
            </a:r>
          </a:p>
          <a:p>
            <a:r>
              <a:rPr lang="sv-SE" sz="2400" dirty="0" smtClean="0"/>
              <a:t>Auktionsmekanismer och -processer</a:t>
            </a:r>
          </a:p>
          <a:p>
            <a:pPr lvl="1"/>
            <a:r>
              <a:rPr lang="sv-SE" sz="2000" dirty="0" smtClean="0"/>
              <a:t>Idén med fördefinierade ”</a:t>
            </a:r>
            <a:r>
              <a:rPr lang="sv-SE" sz="2000" dirty="0" err="1" smtClean="0"/>
              <a:t>slottar</a:t>
            </a:r>
            <a:r>
              <a:rPr lang="sv-SE" sz="2000" dirty="0" smtClean="0"/>
              <a:t>” reducerar auktion i tre dimensioner (antal/avgångstid/gångtid) till en dimension (antal)</a:t>
            </a:r>
          </a:p>
          <a:p>
            <a:r>
              <a:rPr lang="sv-SE" sz="2400" dirty="0" smtClean="0"/>
              <a:t>Tidtabeller med ”spotmarknad”</a:t>
            </a:r>
          </a:p>
          <a:p>
            <a:pPr lvl="1"/>
            <a:r>
              <a:rPr lang="sv-SE" sz="2000" dirty="0" smtClean="0"/>
              <a:t>Processen? – prissättningen? </a:t>
            </a:r>
            <a:r>
              <a:rPr lang="sv-SE" sz="2000" dirty="0"/>
              <a:t>– </a:t>
            </a:r>
            <a:r>
              <a:rPr lang="sv-SE" sz="2000" dirty="0" smtClean="0"/>
              <a:t>Hur mycket skall sparas? </a:t>
            </a:r>
            <a:r>
              <a:rPr lang="sv-SE" sz="2000" dirty="0"/>
              <a:t>– när </a:t>
            </a:r>
            <a:r>
              <a:rPr lang="sv-SE" sz="2000" dirty="0" smtClean="0"/>
              <a:t>”säljs” lägena</a:t>
            </a:r>
            <a:r>
              <a:rPr lang="sv-SE" sz="2000" dirty="0" smtClean="0"/>
              <a:t>?</a:t>
            </a:r>
          </a:p>
          <a:p>
            <a:r>
              <a:rPr lang="sv-SE" sz="2400" dirty="0" smtClean="0"/>
              <a:t>Banarbeten</a:t>
            </a:r>
            <a:endParaRPr lang="sv-SE" sz="2400" dirty="0"/>
          </a:p>
          <a:p>
            <a:endParaRPr lang="sv-SE" sz="2000" dirty="0" smtClean="0"/>
          </a:p>
          <a:p>
            <a:r>
              <a:rPr lang="sv-SE" sz="2400" dirty="0" smtClean="0"/>
              <a:t>Två uppdrag inom varje del</a:t>
            </a:r>
          </a:p>
          <a:p>
            <a:pPr lvl="1"/>
            <a:r>
              <a:rPr lang="sv-SE" sz="2000" dirty="0" smtClean="0"/>
              <a:t>Ekonomisk värdering</a:t>
            </a:r>
          </a:p>
          <a:p>
            <a:pPr lvl="1"/>
            <a:r>
              <a:rPr lang="sv-SE" sz="2000" dirty="0" smtClean="0"/>
              <a:t>Komplexitet och beräkning</a:t>
            </a:r>
            <a:endParaRPr lang="sv-SE" sz="2000" dirty="0"/>
          </a:p>
          <a:p>
            <a:r>
              <a:rPr lang="sv-SE" sz="2400" dirty="0" smtClean="0"/>
              <a:t>Projektspecifikation är inlämnad till Trafikverket</a:t>
            </a:r>
          </a:p>
          <a:p>
            <a:pPr lvl="1"/>
            <a:r>
              <a:rPr lang="sv-SE" sz="2000" dirty="0" smtClean="0"/>
              <a:t>Långsiktig forskning och utveckling</a:t>
            </a:r>
          </a:p>
          <a:p>
            <a:pPr lvl="1"/>
            <a:r>
              <a:rPr lang="sv-SE" sz="2000" dirty="0" smtClean="0"/>
              <a:t>Projektstart önskas hösten/vintern 2014</a:t>
            </a:r>
          </a:p>
          <a:p>
            <a:pPr lvl="1"/>
            <a:endParaRPr lang="sv-SE" sz="2000" dirty="0"/>
          </a:p>
        </p:txBody>
      </p:sp>
    </p:spTree>
    <p:extLst>
      <p:ext uri="{BB962C8B-B14F-4D97-AF65-F5344CB8AC3E}">
        <p14:creationId xmlns:p14="http://schemas.microsoft.com/office/powerpoint/2010/main" val="19125226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801688" y="2294965"/>
            <a:ext cx="9088437" cy="2792905"/>
          </a:xfrm>
        </p:spPr>
        <p:txBody>
          <a:bodyPr/>
          <a:lstStyle/>
          <a:p>
            <a:r>
              <a:rPr lang="sv-SE" sz="2800" dirty="0" smtClean="0"/>
              <a:t>Slut</a:t>
            </a:r>
            <a:br>
              <a:rPr lang="sv-SE" sz="2800" dirty="0" smtClean="0"/>
            </a:br>
            <a:r>
              <a:rPr lang="sv-SE" sz="2800" dirty="0" smtClean="0"/>
              <a:t/>
            </a:r>
            <a:br>
              <a:rPr lang="sv-SE" sz="2800" dirty="0" smtClean="0"/>
            </a:br>
            <a:r>
              <a:rPr lang="sv-SE" sz="1800" dirty="0"/>
              <a:t>Samhällsekonomiskt effektiv </a:t>
            </a:r>
            <a:r>
              <a:rPr lang="sv-SE" sz="1800" dirty="0" smtClean="0"/>
              <a:t> tilldelning </a:t>
            </a:r>
            <a:r>
              <a:rPr lang="sv-SE" sz="1800" dirty="0"/>
              <a:t>av järnvägskapacitet: </a:t>
            </a:r>
            <a:br>
              <a:rPr lang="sv-SE" sz="1800" dirty="0"/>
            </a:br>
            <a:r>
              <a:rPr lang="sv-SE" sz="1800" dirty="0"/>
              <a:t>Några synpunkter på Trafikverkets nuvarande </a:t>
            </a:r>
            <a:r>
              <a:rPr lang="sv-SE" sz="1800" dirty="0" smtClean="0"/>
              <a:t>process</a:t>
            </a:r>
            <a:br>
              <a:rPr lang="sv-SE" sz="1800" dirty="0" smtClean="0"/>
            </a:br>
            <a:r>
              <a:rPr lang="sv-SE" sz="1800" dirty="0" smtClean="0"/>
              <a:t>Jonas Eliasson, Martin Aronsson</a:t>
            </a:r>
            <a:br>
              <a:rPr lang="sv-SE" sz="1800" dirty="0" smtClean="0"/>
            </a:br>
            <a:r>
              <a:rPr lang="sv-SE" sz="1800" dirty="0"/>
              <a:t/>
            </a:r>
            <a:br>
              <a:rPr lang="sv-SE" sz="1800" dirty="0"/>
            </a:br>
            <a:r>
              <a:rPr lang="sv-SE" sz="1800" dirty="0"/>
              <a:t>http://swopec.hhs.se/ctswps/abs/ctswps2014_004.htm</a:t>
            </a:r>
            <a:endParaRPr lang="sv-SE" sz="1800" dirty="0"/>
          </a:p>
        </p:txBody>
      </p:sp>
    </p:spTree>
    <p:extLst>
      <p:ext uri="{BB962C8B-B14F-4D97-AF65-F5344CB8AC3E}">
        <p14:creationId xmlns:p14="http://schemas.microsoft.com/office/powerpoint/2010/main" val="3191046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Förstudieuppdraget</a:t>
            </a:r>
            <a:endParaRPr lang="sv-SE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”Fungerar” SE-</a:t>
            </a:r>
            <a:r>
              <a:rPr lang="sv-SE" dirty="0" err="1" smtClean="0"/>
              <a:t>priokriterierna</a:t>
            </a:r>
            <a:r>
              <a:rPr lang="sv-SE" dirty="0" smtClean="0"/>
              <a:t>?</a:t>
            </a:r>
          </a:p>
          <a:p>
            <a:r>
              <a:rPr lang="sv-SE" dirty="0" smtClean="0"/>
              <a:t>Om </a:t>
            </a:r>
            <a:r>
              <a:rPr lang="sv-SE" dirty="0" smtClean="0"/>
              <a:t>inte </a:t>
            </a:r>
            <a:r>
              <a:rPr lang="sv-SE" dirty="0" smtClean="0"/>
              <a:t>vad är det som inte fungerar, när och varför?</a:t>
            </a:r>
          </a:p>
          <a:p>
            <a:pPr marL="0" indent="0">
              <a:buNone/>
            </a:pPr>
            <a:endParaRPr lang="sv-SE" dirty="0" smtClean="0"/>
          </a:p>
          <a:p>
            <a:pPr marL="0" indent="0">
              <a:buNone/>
            </a:pPr>
            <a:r>
              <a:rPr lang="sv-SE" dirty="0" smtClean="0"/>
              <a:t>Tilläggsfrågor:</a:t>
            </a:r>
          </a:p>
          <a:p>
            <a:r>
              <a:rPr lang="sv-SE" dirty="0" smtClean="0"/>
              <a:t>Vad </a:t>
            </a:r>
            <a:r>
              <a:rPr lang="sv-SE" i="1" dirty="0" smtClean="0"/>
              <a:t>går </a:t>
            </a:r>
            <a:r>
              <a:rPr lang="sv-SE" dirty="0" smtClean="0"/>
              <a:t>att göra?</a:t>
            </a:r>
          </a:p>
          <a:p>
            <a:r>
              <a:rPr lang="sv-SE" dirty="0" smtClean="0"/>
              <a:t>Vad </a:t>
            </a:r>
            <a:r>
              <a:rPr lang="sv-SE" i="1" dirty="0" smtClean="0"/>
              <a:t>bör</a:t>
            </a:r>
            <a:r>
              <a:rPr lang="sv-SE" dirty="0" smtClean="0"/>
              <a:t> göras, när och hur?</a:t>
            </a:r>
          </a:p>
          <a:p>
            <a:r>
              <a:rPr lang="sv-SE" dirty="0" smtClean="0"/>
              <a:t>Implementering och vägen framåt</a:t>
            </a:r>
          </a:p>
          <a:p>
            <a:endParaRPr lang="sv-SE" dirty="0"/>
          </a:p>
          <a:p>
            <a:endParaRPr lang="sv-SE" dirty="0" smtClean="0"/>
          </a:p>
          <a:p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236227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innehåll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dirty="0" smtClean="0"/>
              <a:t/>
            </a:r>
            <a:br>
              <a:rPr lang="sv-SE" dirty="0" smtClean="0"/>
            </a:br>
            <a:r>
              <a:rPr lang="sv-SE" dirty="0"/>
              <a:t/>
            </a:r>
            <a:br>
              <a:rPr lang="sv-SE" dirty="0"/>
            </a:br>
            <a:r>
              <a:rPr lang="sv-SE" i="1" dirty="0" smtClean="0"/>
              <a:t>”En </a:t>
            </a:r>
            <a:r>
              <a:rPr lang="sv-SE" i="1" dirty="0"/>
              <a:t>infrastrukturförvaltare skall bedöma behovet av att organisera tåglägen för olika typer av transporter, inklusive behovet av reservkapacitet. Om ansökningarna om infrastrukturkapacitet inte kan samordnas skall förvaltaren tilldela kapacitet </a:t>
            </a:r>
            <a:r>
              <a:rPr lang="sv-SE" b="1" i="1" dirty="0"/>
              <a:t>med hjälp av avgifter eller i enlighet med prioriteringskriterier som medför ett samhällsekonomiskt effektivt utnyttjande av infrastrukturen</a:t>
            </a:r>
            <a:r>
              <a:rPr lang="sv-SE" i="1" dirty="0"/>
              <a:t>.”</a:t>
            </a:r>
            <a:endParaRPr lang="sv-SE" dirty="0"/>
          </a:p>
          <a:p>
            <a:endParaRPr lang="sv-SE" dirty="0"/>
          </a:p>
        </p:txBody>
      </p:sp>
      <p:sp>
        <p:nvSpPr>
          <p:cNvPr id="3" name="Rubri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Järnvägslagen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5356117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Bild 2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6390" y="2495908"/>
            <a:ext cx="10327827" cy="3292781"/>
          </a:xfrm>
          <a:prstGeom prst="rect">
            <a:avLst/>
          </a:prstGeom>
          <a:noFill/>
        </p:spPr>
      </p:pic>
      <p:sp>
        <p:nvSpPr>
          <p:cNvPr id="4098" name="Platshållare för datum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 lIns="104287" tIns="52144" rIns="104287" bIns="52144"/>
          <a:lstStyle/>
          <a:p>
            <a:fld id="{0DA4A1B0-D2DC-4B87-BBC2-44E1DC79C7A9}" type="datetime1">
              <a:rPr lang="sv-SE"/>
              <a:pPr/>
              <a:t>2014-05-06</a:t>
            </a:fld>
            <a:endParaRPr lang="sv-SE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SE" dirty="0" err="1" smtClean="0"/>
              <a:t>Tågplaneprocessen</a:t>
            </a:r>
            <a:endParaRPr lang="sv-SE" dirty="0" smtClean="0"/>
          </a:p>
        </p:txBody>
      </p:sp>
      <p:sp>
        <p:nvSpPr>
          <p:cNvPr id="4100" name="Rectangle 3"/>
          <p:cNvSpPr>
            <a:spLocks noChangeArrowheads="1"/>
          </p:cNvSpPr>
          <p:nvPr/>
        </p:nvSpPr>
        <p:spPr bwMode="auto">
          <a:xfrm>
            <a:off x="254302" y="1414094"/>
            <a:ext cx="10199915" cy="11339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102645" tIns="53375" rIns="102645" bIns="53375" anchor="ctr"/>
          <a:lstStyle/>
          <a:p>
            <a:pPr algn="ctr" defTabSz="521437">
              <a:tabLst>
                <a:tab pos="0" algn="l"/>
                <a:tab pos="521437" algn="l"/>
                <a:tab pos="1042873" algn="l"/>
                <a:tab pos="1564310" algn="l"/>
                <a:tab pos="2085746" algn="l"/>
                <a:tab pos="2607183" algn="l"/>
                <a:tab pos="3128620" algn="l"/>
                <a:tab pos="3650056" algn="l"/>
                <a:tab pos="4171493" algn="l"/>
                <a:tab pos="4692929" algn="l"/>
                <a:tab pos="5214366" algn="l"/>
                <a:tab pos="5735803" algn="l"/>
                <a:tab pos="6257239" algn="l"/>
                <a:tab pos="6778676" algn="l"/>
                <a:tab pos="7300112" algn="l"/>
                <a:tab pos="7821549" algn="l"/>
                <a:tab pos="8342986" algn="l"/>
                <a:tab pos="8864422" algn="l"/>
                <a:tab pos="9385859" algn="l"/>
                <a:tab pos="9907295" algn="l"/>
                <a:tab pos="10428732" algn="l"/>
              </a:tabLst>
            </a:pPr>
            <a:r>
              <a:rPr lang="en-US" dirty="0" err="1">
                <a:latin typeface="+mj-lt"/>
              </a:rPr>
              <a:t>Tidplan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för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kapacitetstilldelning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Tågplan</a:t>
            </a:r>
            <a:r>
              <a:rPr lang="en-US" dirty="0">
                <a:latin typeface="+mj-lt"/>
              </a:rPr>
              <a:t> </a:t>
            </a:r>
            <a:r>
              <a:rPr lang="en-US" dirty="0">
                <a:latin typeface="+mj-lt"/>
              </a:rPr>
              <a:t>TXX</a:t>
            </a:r>
          </a:p>
          <a:p>
            <a:pPr algn="ctr" defTabSz="521437">
              <a:tabLst>
                <a:tab pos="0" algn="l"/>
                <a:tab pos="521437" algn="l"/>
                <a:tab pos="1042873" algn="l"/>
                <a:tab pos="1564310" algn="l"/>
                <a:tab pos="2085746" algn="l"/>
                <a:tab pos="2607183" algn="l"/>
                <a:tab pos="3128620" algn="l"/>
                <a:tab pos="3650056" algn="l"/>
                <a:tab pos="4171493" algn="l"/>
                <a:tab pos="4692929" algn="l"/>
                <a:tab pos="5214366" algn="l"/>
                <a:tab pos="5735803" algn="l"/>
                <a:tab pos="6257239" algn="l"/>
                <a:tab pos="6778676" algn="l"/>
                <a:tab pos="7300112" algn="l"/>
                <a:tab pos="7821549" algn="l"/>
                <a:tab pos="8342986" algn="l"/>
                <a:tab pos="8864422" algn="l"/>
                <a:tab pos="9385859" algn="l"/>
                <a:tab pos="9907295" algn="l"/>
                <a:tab pos="10428732" algn="l"/>
              </a:tabLst>
            </a:pPr>
            <a:r>
              <a:rPr lang="en-US" sz="1600" i="1" dirty="0" err="1">
                <a:latin typeface="+mj-lt"/>
              </a:rPr>
              <a:t>Cirkadatum</a:t>
            </a:r>
            <a:r>
              <a:rPr lang="en-US" sz="1600" i="1" dirty="0">
                <a:latin typeface="+mj-lt"/>
              </a:rPr>
              <a:t> </a:t>
            </a:r>
            <a:r>
              <a:rPr lang="en-US" sz="1600" i="1" dirty="0" err="1">
                <a:latin typeface="+mj-lt"/>
              </a:rPr>
              <a:t>för</a:t>
            </a:r>
            <a:r>
              <a:rPr lang="en-US" sz="1600" i="1" dirty="0">
                <a:latin typeface="+mj-lt"/>
              </a:rPr>
              <a:t> </a:t>
            </a:r>
            <a:r>
              <a:rPr lang="en-US" sz="1600" i="1" dirty="0" err="1">
                <a:latin typeface="+mj-lt"/>
              </a:rPr>
              <a:t>processen</a:t>
            </a:r>
            <a:endParaRPr lang="en-US" sz="1600" i="1" dirty="0">
              <a:latin typeface="+mj-lt"/>
            </a:endParaRPr>
          </a:p>
        </p:txBody>
      </p:sp>
      <p:sp>
        <p:nvSpPr>
          <p:cNvPr id="37" name="textruta 36"/>
          <p:cNvSpPr txBox="1"/>
          <p:nvPr/>
        </p:nvSpPr>
        <p:spPr>
          <a:xfrm>
            <a:off x="1044225" y="6210894"/>
            <a:ext cx="2453212" cy="459249"/>
          </a:xfrm>
          <a:prstGeom prst="rect">
            <a:avLst/>
          </a:prstGeom>
          <a:noFill/>
          <a:ln>
            <a:noFill/>
          </a:ln>
        </p:spPr>
        <p:txBody>
          <a:bodyPr wrap="none" lIns="104287" tIns="52144" rIns="104287" bIns="52144" rtlCol="0">
            <a:spAutoFit/>
          </a:bodyPr>
          <a:lstStyle/>
          <a:p>
            <a:r>
              <a:rPr lang="en-US" sz="2300" i="1" dirty="0" err="1">
                <a:solidFill>
                  <a:srgbClr val="00B050"/>
                </a:solidFill>
                <a:latin typeface="+mj-lt"/>
              </a:rPr>
              <a:t>Skapa</a:t>
            </a:r>
            <a:r>
              <a:rPr lang="en-US" sz="2300" i="1" dirty="0">
                <a:solidFill>
                  <a:srgbClr val="00B050"/>
                </a:solidFill>
                <a:latin typeface="+mj-lt"/>
              </a:rPr>
              <a:t> plan </a:t>
            </a:r>
            <a:r>
              <a:rPr lang="en-US" sz="2300" i="1" dirty="0" err="1">
                <a:solidFill>
                  <a:srgbClr val="00B050"/>
                </a:solidFill>
                <a:latin typeface="+mj-lt"/>
              </a:rPr>
              <a:t>här</a:t>
            </a:r>
            <a:endParaRPr lang="sv-SE" sz="2300" i="1" dirty="0">
              <a:solidFill>
                <a:srgbClr val="00B050"/>
              </a:solidFill>
              <a:latin typeface="+mj-lt"/>
            </a:endParaRPr>
          </a:p>
        </p:txBody>
      </p:sp>
      <p:cxnSp>
        <p:nvCxnSpPr>
          <p:cNvPr id="38" name="Rak pil 37"/>
          <p:cNvCxnSpPr>
            <a:stCxn id="37" idx="0"/>
          </p:cNvCxnSpPr>
          <p:nvPr/>
        </p:nvCxnSpPr>
        <p:spPr>
          <a:xfrm flipH="1" flipV="1">
            <a:off x="2097741" y="5601556"/>
            <a:ext cx="173090" cy="609338"/>
          </a:xfrm>
          <a:prstGeom prst="straightConnector1">
            <a:avLst/>
          </a:prstGeom>
          <a:ln>
            <a:solidFill>
              <a:srgbClr val="3D6B3A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Rak 44"/>
          <p:cNvCxnSpPr/>
          <p:nvPr/>
        </p:nvCxnSpPr>
        <p:spPr>
          <a:xfrm flipV="1">
            <a:off x="1044225" y="5587156"/>
            <a:ext cx="2260555" cy="14400"/>
          </a:xfrm>
          <a:prstGeom prst="line">
            <a:avLst/>
          </a:prstGeom>
          <a:ln w="57150">
            <a:solidFill>
              <a:srgbClr val="3D6B3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Rak pil 52"/>
          <p:cNvCxnSpPr>
            <a:stCxn id="54" idx="0"/>
          </p:cNvCxnSpPr>
          <p:nvPr/>
        </p:nvCxnSpPr>
        <p:spPr>
          <a:xfrm flipH="1" flipV="1">
            <a:off x="7978588" y="5581600"/>
            <a:ext cx="698500" cy="43734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ruta 53"/>
          <p:cNvSpPr txBox="1"/>
          <p:nvPr/>
        </p:nvSpPr>
        <p:spPr>
          <a:xfrm>
            <a:off x="7438459" y="6018942"/>
            <a:ext cx="2477257" cy="813193"/>
          </a:xfrm>
          <a:prstGeom prst="rect">
            <a:avLst/>
          </a:prstGeom>
          <a:noFill/>
          <a:ln>
            <a:noFill/>
          </a:ln>
        </p:spPr>
        <p:txBody>
          <a:bodyPr wrap="none" lIns="104287" tIns="52144" rIns="104287" bIns="52144" rtlCol="0">
            <a:spAutoFit/>
          </a:bodyPr>
          <a:lstStyle/>
          <a:p>
            <a:r>
              <a:rPr lang="en-US" sz="2300" i="1" dirty="0" err="1" smtClean="0">
                <a:solidFill>
                  <a:srgbClr val="FF0000"/>
                </a:solidFill>
                <a:latin typeface="+mj-lt"/>
              </a:rPr>
              <a:t>Leverera</a:t>
            </a:r>
            <a:r>
              <a:rPr lang="en-US" sz="2300" i="1" dirty="0" smtClean="0">
                <a:solidFill>
                  <a:srgbClr val="FF0000"/>
                </a:solidFill>
                <a:latin typeface="+mj-lt"/>
              </a:rPr>
              <a:t> </a:t>
            </a:r>
          </a:p>
          <a:p>
            <a:r>
              <a:rPr lang="en-US" sz="2300" i="1" dirty="0" smtClean="0">
                <a:solidFill>
                  <a:srgbClr val="FF0000"/>
                </a:solidFill>
                <a:latin typeface="+mj-lt"/>
              </a:rPr>
              <a:t>transporter </a:t>
            </a:r>
            <a:r>
              <a:rPr lang="en-US" sz="2300" i="1" dirty="0" err="1" smtClean="0">
                <a:solidFill>
                  <a:srgbClr val="FF0000"/>
                </a:solidFill>
                <a:latin typeface="+mj-lt"/>
              </a:rPr>
              <a:t>här</a:t>
            </a:r>
            <a:endParaRPr lang="sv-SE" sz="2300" i="1" dirty="0">
              <a:solidFill>
                <a:srgbClr val="FF0000"/>
              </a:solidFill>
              <a:latin typeface="+mj-lt"/>
            </a:endParaRPr>
          </a:p>
        </p:txBody>
      </p:sp>
      <p:cxnSp>
        <p:nvCxnSpPr>
          <p:cNvPr id="55" name="Rak 54"/>
          <p:cNvCxnSpPr/>
          <p:nvPr/>
        </p:nvCxnSpPr>
        <p:spPr>
          <a:xfrm>
            <a:off x="5290303" y="5581600"/>
            <a:ext cx="4373650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Ellips 8"/>
          <p:cNvSpPr/>
          <p:nvPr/>
        </p:nvSpPr>
        <p:spPr bwMode="auto">
          <a:xfrm>
            <a:off x="4159629" y="2442121"/>
            <a:ext cx="2133600" cy="892751"/>
          </a:xfrm>
          <a:prstGeom prst="ellipse">
            <a:avLst/>
          </a:prstGeom>
          <a:noFill/>
          <a:ln w="57150" cap="flat" cmpd="sng" algn="ctr">
            <a:solidFill>
              <a:srgbClr val="C00000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pitchFamily="-10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1549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Fyra sorters frågor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239" y="1846729"/>
            <a:ext cx="9807389" cy="4500283"/>
          </a:xfrm>
        </p:spPr>
        <p:txBody>
          <a:bodyPr/>
          <a:lstStyle/>
          <a:p>
            <a:r>
              <a:rPr lang="sv-SE" sz="2400" dirty="0" smtClean="0"/>
              <a:t>Fördelning av kapacitet </a:t>
            </a:r>
            <a:r>
              <a:rPr lang="sv-SE" sz="2400" b="1" dirty="0" smtClean="0"/>
              <a:t>mellan </a:t>
            </a:r>
            <a:r>
              <a:rPr lang="sv-SE" sz="2400" b="1" dirty="0" smtClean="0"/>
              <a:t>typer</a:t>
            </a:r>
            <a:r>
              <a:rPr lang="sv-SE" sz="2400" dirty="0" smtClean="0"/>
              <a:t> av trafik: kommersiell </a:t>
            </a:r>
            <a:r>
              <a:rPr lang="sv-SE" sz="2400" dirty="0" smtClean="0"/>
              <a:t>persontrafik (fjärrtåg), subventionerad persontrafik (pendeltåg), godstrafik</a:t>
            </a:r>
            <a:endParaRPr lang="sv-SE" sz="2400" dirty="0"/>
          </a:p>
          <a:p>
            <a:r>
              <a:rPr lang="sv-SE" sz="2400" dirty="0" smtClean="0"/>
              <a:t>Fördelning av kapacitet </a:t>
            </a:r>
            <a:r>
              <a:rPr lang="sv-SE" sz="2400" b="1" dirty="0" smtClean="0"/>
              <a:t>mellan</a:t>
            </a:r>
            <a:r>
              <a:rPr lang="sv-SE" sz="2400" dirty="0" smtClean="0"/>
              <a:t> </a:t>
            </a:r>
            <a:r>
              <a:rPr lang="sv-SE" sz="2400" b="1" dirty="0" smtClean="0"/>
              <a:t>konkurrerande</a:t>
            </a:r>
            <a:r>
              <a:rPr lang="sv-SE" sz="2400" dirty="0" smtClean="0"/>
              <a:t> fjärrtågsoperatörer </a:t>
            </a:r>
          </a:p>
          <a:p>
            <a:r>
              <a:rPr lang="sv-SE" sz="2400" dirty="0" smtClean="0"/>
              <a:t>Vem får ”räntan” (</a:t>
            </a:r>
            <a:r>
              <a:rPr lang="sv-SE" sz="2400" dirty="0" err="1" smtClean="0"/>
              <a:t>scarcity</a:t>
            </a:r>
            <a:r>
              <a:rPr lang="sv-SE" sz="2400" dirty="0" smtClean="0"/>
              <a:t> rent, ”monopolvinsten”) från ett fjärrtågsläge?</a:t>
            </a:r>
          </a:p>
          <a:p>
            <a:r>
              <a:rPr lang="sv-SE" sz="2400" dirty="0" smtClean="0"/>
              <a:t>Tidtabellskonstruktion – lirka samman tågen för att få många/snabba/robusta tåg</a:t>
            </a:r>
          </a:p>
          <a:p>
            <a:pPr lvl="1"/>
            <a:r>
              <a:rPr lang="sv-SE" sz="1900" dirty="0" smtClean="0"/>
              <a:t>Små förskjutningar av avgångstid; små tidstillägg för att vänta in möten; osv.</a:t>
            </a:r>
            <a:endParaRPr lang="sv-SE" sz="1900" dirty="0"/>
          </a:p>
        </p:txBody>
      </p:sp>
    </p:spTree>
    <p:extLst>
      <p:ext uri="{BB962C8B-B14F-4D97-AF65-F5344CB8AC3E}">
        <p14:creationId xmlns:p14="http://schemas.microsoft.com/office/powerpoint/2010/main" val="15228889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372807" y="629073"/>
            <a:ext cx="10004431" cy="1259946"/>
          </a:xfrm>
        </p:spPr>
        <p:txBody>
          <a:bodyPr/>
          <a:lstStyle/>
          <a:p>
            <a:r>
              <a:rPr lang="sv-SE" dirty="0"/>
              <a:t>Komponenter i dagens prioriteringskriterier</a:t>
            </a:r>
          </a:p>
        </p:txBody>
      </p:sp>
      <p:grpSp>
        <p:nvGrpSpPr>
          <p:cNvPr id="4" name="Grupp 3"/>
          <p:cNvGrpSpPr/>
          <p:nvPr/>
        </p:nvGrpSpPr>
        <p:grpSpPr>
          <a:xfrm>
            <a:off x="8452799" y="2350368"/>
            <a:ext cx="1571636" cy="1107888"/>
            <a:chOff x="5003006" y="2962463"/>
            <a:chExt cx="1571636" cy="1107888"/>
          </a:xfrm>
        </p:grpSpPr>
        <p:cxnSp>
          <p:nvCxnSpPr>
            <p:cNvPr id="5" name="Rak 4"/>
            <p:cNvCxnSpPr/>
            <p:nvPr/>
          </p:nvCxnSpPr>
          <p:spPr bwMode="auto">
            <a:xfrm rot="10800000">
              <a:off x="5003006" y="2965439"/>
              <a:ext cx="1571636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" name="Rak 5"/>
            <p:cNvCxnSpPr/>
            <p:nvPr/>
          </p:nvCxnSpPr>
          <p:spPr bwMode="auto">
            <a:xfrm rot="10800000">
              <a:off x="5003006" y="3179753"/>
              <a:ext cx="1571636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" name="Rak 6"/>
            <p:cNvCxnSpPr/>
            <p:nvPr/>
          </p:nvCxnSpPr>
          <p:spPr bwMode="auto">
            <a:xfrm rot="10800000">
              <a:off x="5003006" y="3536943"/>
              <a:ext cx="1571636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" name="Rak 7"/>
            <p:cNvCxnSpPr/>
            <p:nvPr/>
          </p:nvCxnSpPr>
          <p:spPr bwMode="auto">
            <a:xfrm rot="10800000">
              <a:off x="5003006" y="3856037"/>
              <a:ext cx="1571636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" name="Rak 8"/>
            <p:cNvCxnSpPr/>
            <p:nvPr/>
          </p:nvCxnSpPr>
          <p:spPr bwMode="auto">
            <a:xfrm rot="5400000" flipH="1" flipV="1">
              <a:off x="5672119" y="3963194"/>
              <a:ext cx="214314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" name="Rak pil 9"/>
            <p:cNvCxnSpPr/>
            <p:nvPr/>
          </p:nvCxnSpPr>
          <p:spPr bwMode="auto">
            <a:xfrm>
              <a:off x="5550676" y="3970337"/>
              <a:ext cx="228600" cy="1588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rgbClr val="FF6600"/>
              </a:solidFill>
              <a:prstDash val="solid"/>
              <a:round/>
              <a:headEnd type="arrow" w="med" len="med"/>
              <a:tailEnd type="arrow" w="med" len="med"/>
            </a:ln>
            <a:effectLst/>
          </p:spPr>
        </p:cxnSp>
        <p:cxnSp>
          <p:nvCxnSpPr>
            <p:cNvPr id="11" name="Rak 10"/>
            <p:cNvCxnSpPr/>
            <p:nvPr/>
          </p:nvCxnSpPr>
          <p:spPr bwMode="auto">
            <a:xfrm rot="5400000" flipH="1" flipV="1">
              <a:off x="5443519" y="3963194"/>
              <a:ext cx="214314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2" name="Frihandsfigur 11"/>
            <p:cNvSpPr/>
            <p:nvPr/>
          </p:nvSpPr>
          <p:spPr bwMode="auto">
            <a:xfrm>
              <a:off x="5654342" y="2962463"/>
              <a:ext cx="735180" cy="891154"/>
            </a:xfrm>
            <a:custGeom>
              <a:avLst/>
              <a:gdLst>
                <a:gd name="connsiteX0" fmla="*/ 0 w 714375"/>
                <a:gd name="connsiteY0" fmla="*/ 923925 h 923925"/>
                <a:gd name="connsiteX1" fmla="*/ 123825 w 714375"/>
                <a:gd name="connsiteY1" fmla="*/ 923925 h 923925"/>
                <a:gd name="connsiteX2" fmla="*/ 361950 w 714375"/>
                <a:gd name="connsiteY2" fmla="*/ 228600 h 923925"/>
                <a:gd name="connsiteX3" fmla="*/ 504825 w 714375"/>
                <a:gd name="connsiteY3" fmla="*/ 228600 h 923925"/>
                <a:gd name="connsiteX4" fmla="*/ 609600 w 714375"/>
                <a:gd name="connsiteY4" fmla="*/ 0 h 923925"/>
                <a:gd name="connsiteX5" fmla="*/ 714375 w 714375"/>
                <a:gd name="connsiteY5" fmla="*/ 9525 h 923925"/>
                <a:gd name="connsiteX0" fmla="*/ 0 w 714375"/>
                <a:gd name="connsiteY0" fmla="*/ 914400 h 914400"/>
                <a:gd name="connsiteX1" fmla="*/ 123825 w 714375"/>
                <a:gd name="connsiteY1" fmla="*/ 914400 h 914400"/>
                <a:gd name="connsiteX2" fmla="*/ 361950 w 714375"/>
                <a:gd name="connsiteY2" fmla="*/ 219075 h 914400"/>
                <a:gd name="connsiteX3" fmla="*/ 504825 w 714375"/>
                <a:gd name="connsiteY3" fmla="*/ 219075 h 914400"/>
                <a:gd name="connsiteX4" fmla="*/ 601579 w 714375"/>
                <a:gd name="connsiteY4" fmla="*/ 14538 h 914400"/>
                <a:gd name="connsiteX5" fmla="*/ 714375 w 714375"/>
                <a:gd name="connsiteY5" fmla="*/ 0 h 914400"/>
                <a:gd name="connsiteX0" fmla="*/ 0 w 730417"/>
                <a:gd name="connsiteY0" fmla="*/ 906379 h 906379"/>
                <a:gd name="connsiteX1" fmla="*/ 123825 w 730417"/>
                <a:gd name="connsiteY1" fmla="*/ 906379 h 906379"/>
                <a:gd name="connsiteX2" fmla="*/ 361950 w 730417"/>
                <a:gd name="connsiteY2" fmla="*/ 211054 h 906379"/>
                <a:gd name="connsiteX3" fmla="*/ 504825 w 730417"/>
                <a:gd name="connsiteY3" fmla="*/ 211054 h 906379"/>
                <a:gd name="connsiteX4" fmla="*/ 601579 w 730417"/>
                <a:gd name="connsiteY4" fmla="*/ 6517 h 906379"/>
                <a:gd name="connsiteX5" fmla="*/ 730417 w 730417"/>
                <a:gd name="connsiteY5" fmla="*/ 0 h 906379"/>
                <a:gd name="connsiteX0" fmla="*/ 0 w 730417"/>
                <a:gd name="connsiteY0" fmla="*/ 899862 h 899862"/>
                <a:gd name="connsiteX1" fmla="*/ 123825 w 730417"/>
                <a:gd name="connsiteY1" fmla="*/ 899862 h 899862"/>
                <a:gd name="connsiteX2" fmla="*/ 361950 w 730417"/>
                <a:gd name="connsiteY2" fmla="*/ 204537 h 899862"/>
                <a:gd name="connsiteX3" fmla="*/ 504825 w 730417"/>
                <a:gd name="connsiteY3" fmla="*/ 204537 h 899862"/>
                <a:gd name="connsiteX4" fmla="*/ 601579 w 730417"/>
                <a:gd name="connsiteY4" fmla="*/ 0 h 899862"/>
                <a:gd name="connsiteX5" fmla="*/ 730417 w 730417"/>
                <a:gd name="connsiteY5" fmla="*/ 5515 h 899862"/>
                <a:gd name="connsiteX0" fmla="*/ 0 w 730417"/>
                <a:gd name="connsiteY0" fmla="*/ 894347 h 894347"/>
                <a:gd name="connsiteX1" fmla="*/ 123825 w 730417"/>
                <a:gd name="connsiteY1" fmla="*/ 894347 h 894347"/>
                <a:gd name="connsiteX2" fmla="*/ 361950 w 730417"/>
                <a:gd name="connsiteY2" fmla="*/ 199022 h 894347"/>
                <a:gd name="connsiteX3" fmla="*/ 504825 w 730417"/>
                <a:gd name="connsiteY3" fmla="*/ 199022 h 894347"/>
                <a:gd name="connsiteX4" fmla="*/ 601579 w 730417"/>
                <a:gd name="connsiteY4" fmla="*/ 6096 h 894347"/>
                <a:gd name="connsiteX5" fmla="*/ 730417 w 730417"/>
                <a:gd name="connsiteY5" fmla="*/ 0 h 894347"/>
                <a:gd name="connsiteX0" fmla="*/ 0 w 730417"/>
                <a:gd name="connsiteY0" fmla="*/ 894347 h 894347"/>
                <a:gd name="connsiteX1" fmla="*/ 123825 w 730417"/>
                <a:gd name="connsiteY1" fmla="*/ 894347 h 894347"/>
                <a:gd name="connsiteX2" fmla="*/ 361950 w 730417"/>
                <a:gd name="connsiteY2" fmla="*/ 199022 h 894347"/>
                <a:gd name="connsiteX3" fmla="*/ 504825 w 730417"/>
                <a:gd name="connsiteY3" fmla="*/ 199022 h 894347"/>
                <a:gd name="connsiteX4" fmla="*/ 607385 w 730417"/>
                <a:gd name="connsiteY4" fmla="*/ 3193 h 894347"/>
                <a:gd name="connsiteX5" fmla="*/ 730417 w 730417"/>
                <a:gd name="connsiteY5" fmla="*/ 0 h 894347"/>
                <a:gd name="connsiteX0" fmla="*/ 0 w 730417"/>
                <a:gd name="connsiteY0" fmla="*/ 894347 h 894347"/>
                <a:gd name="connsiteX1" fmla="*/ 123825 w 730417"/>
                <a:gd name="connsiteY1" fmla="*/ 894347 h 894347"/>
                <a:gd name="connsiteX2" fmla="*/ 361950 w 730417"/>
                <a:gd name="connsiteY2" fmla="*/ 199022 h 894347"/>
                <a:gd name="connsiteX3" fmla="*/ 504825 w 730417"/>
                <a:gd name="connsiteY3" fmla="*/ 215691 h 894347"/>
                <a:gd name="connsiteX4" fmla="*/ 607385 w 730417"/>
                <a:gd name="connsiteY4" fmla="*/ 3193 h 894347"/>
                <a:gd name="connsiteX5" fmla="*/ 730417 w 730417"/>
                <a:gd name="connsiteY5" fmla="*/ 0 h 894347"/>
                <a:gd name="connsiteX0" fmla="*/ 0 w 730417"/>
                <a:gd name="connsiteY0" fmla="*/ 894347 h 894347"/>
                <a:gd name="connsiteX1" fmla="*/ 123825 w 730417"/>
                <a:gd name="connsiteY1" fmla="*/ 894347 h 894347"/>
                <a:gd name="connsiteX2" fmla="*/ 352425 w 730417"/>
                <a:gd name="connsiteY2" fmla="*/ 215691 h 894347"/>
                <a:gd name="connsiteX3" fmla="*/ 504825 w 730417"/>
                <a:gd name="connsiteY3" fmla="*/ 215691 h 894347"/>
                <a:gd name="connsiteX4" fmla="*/ 607385 w 730417"/>
                <a:gd name="connsiteY4" fmla="*/ 3193 h 894347"/>
                <a:gd name="connsiteX5" fmla="*/ 730417 w 730417"/>
                <a:gd name="connsiteY5" fmla="*/ 0 h 894347"/>
                <a:gd name="connsiteX0" fmla="*/ 0 w 735180"/>
                <a:gd name="connsiteY0" fmla="*/ 891154 h 891154"/>
                <a:gd name="connsiteX1" fmla="*/ 123825 w 735180"/>
                <a:gd name="connsiteY1" fmla="*/ 891154 h 891154"/>
                <a:gd name="connsiteX2" fmla="*/ 352425 w 735180"/>
                <a:gd name="connsiteY2" fmla="*/ 212498 h 891154"/>
                <a:gd name="connsiteX3" fmla="*/ 504825 w 735180"/>
                <a:gd name="connsiteY3" fmla="*/ 212498 h 891154"/>
                <a:gd name="connsiteX4" fmla="*/ 607385 w 735180"/>
                <a:gd name="connsiteY4" fmla="*/ 0 h 891154"/>
                <a:gd name="connsiteX5" fmla="*/ 735180 w 735180"/>
                <a:gd name="connsiteY5" fmla="*/ 1570 h 891154"/>
                <a:gd name="connsiteX0" fmla="*/ 0 w 735180"/>
                <a:gd name="connsiteY0" fmla="*/ 891154 h 891154"/>
                <a:gd name="connsiteX1" fmla="*/ 123825 w 735180"/>
                <a:gd name="connsiteY1" fmla="*/ 891154 h 891154"/>
                <a:gd name="connsiteX2" fmla="*/ 409575 w 735180"/>
                <a:gd name="connsiteY2" fmla="*/ 212498 h 891154"/>
                <a:gd name="connsiteX3" fmla="*/ 504825 w 735180"/>
                <a:gd name="connsiteY3" fmla="*/ 212498 h 891154"/>
                <a:gd name="connsiteX4" fmla="*/ 607385 w 735180"/>
                <a:gd name="connsiteY4" fmla="*/ 0 h 891154"/>
                <a:gd name="connsiteX5" fmla="*/ 735180 w 735180"/>
                <a:gd name="connsiteY5" fmla="*/ 1570 h 8911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35180" h="891154">
                  <a:moveTo>
                    <a:pt x="0" y="891154"/>
                  </a:moveTo>
                  <a:lnTo>
                    <a:pt x="123825" y="891154"/>
                  </a:lnTo>
                  <a:lnTo>
                    <a:pt x="409575" y="212498"/>
                  </a:lnTo>
                  <a:lnTo>
                    <a:pt x="504825" y="212498"/>
                  </a:lnTo>
                  <a:lnTo>
                    <a:pt x="607385" y="0"/>
                  </a:lnTo>
                  <a:lnTo>
                    <a:pt x="735180" y="1570"/>
                  </a:lnTo>
                </a:path>
              </a:pathLst>
            </a:custGeom>
            <a:noFill/>
            <a:ln w="38100" cap="flat" cmpd="sng" algn="ctr">
              <a:solidFill>
                <a:srgbClr val="FF66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sv-SE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pitchFamily="-106" charset="0"/>
              </a:endParaRPr>
            </a:p>
          </p:txBody>
        </p:sp>
        <p:sp>
          <p:nvSpPr>
            <p:cNvPr id="13" name="Frihandsfigur 12"/>
            <p:cNvSpPr/>
            <p:nvPr/>
          </p:nvSpPr>
          <p:spPr bwMode="auto">
            <a:xfrm>
              <a:off x="5423361" y="2962463"/>
              <a:ext cx="735180" cy="891154"/>
            </a:xfrm>
            <a:custGeom>
              <a:avLst/>
              <a:gdLst>
                <a:gd name="connsiteX0" fmla="*/ 0 w 714375"/>
                <a:gd name="connsiteY0" fmla="*/ 923925 h 923925"/>
                <a:gd name="connsiteX1" fmla="*/ 123825 w 714375"/>
                <a:gd name="connsiteY1" fmla="*/ 923925 h 923925"/>
                <a:gd name="connsiteX2" fmla="*/ 361950 w 714375"/>
                <a:gd name="connsiteY2" fmla="*/ 228600 h 923925"/>
                <a:gd name="connsiteX3" fmla="*/ 504825 w 714375"/>
                <a:gd name="connsiteY3" fmla="*/ 228600 h 923925"/>
                <a:gd name="connsiteX4" fmla="*/ 609600 w 714375"/>
                <a:gd name="connsiteY4" fmla="*/ 0 h 923925"/>
                <a:gd name="connsiteX5" fmla="*/ 714375 w 714375"/>
                <a:gd name="connsiteY5" fmla="*/ 9525 h 923925"/>
                <a:gd name="connsiteX0" fmla="*/ 0 w 714375"/>
                <a:gd name="connsiteY0" fmla="*/ 914400 h 914400"/>
                <a:gd name="connsiteX1" fmla="*/ 123825 w 714375"/>
                <a:gd name="connsiteY1" fmla="*/ 914400 h 914400"/>
                <a:gd name="connsiteX2" fmla="*/ 361950 w 714375"/>
                <a:gd name="connsiteY2" fmla="*/ 219075 h 914400"/>
                <a:gd name="connsiteX3" fmla="*/ 504825 w 714375"/>
                <a:gd name="connsiteY3" fmla="*/ 219075 h 914400"/>
                <a:gd name="connsiteX4" fmla="*/ 601579 w 714375"/>
                <a:gd name="connsiteY4" fmla="*/ 14538 h 914400"/>
                <a:gd name="connsiteX5" fmla="*/ 714375 w 714375"/>
                <a:gd name="connsiteY5" fmla="*/ 0 h 914400"/>
                <a:gd name="connsiteX0" fmla="*/ 0 w 730417"/>
                <a:gd name="connsiteY0" fmla="*/ 906379 h 906379"/>
                <a:gd name="connsiteX1" fmla="*/ 123825 w 730417"/>
                <a:gd name="connsiteY1" fmla="*/ 906379 h 906379"/>
                <a:gd name="connsiteX2" fmla="*/ 361950 w 730417"/>
                <a:gd name="connsiteY2" fmla="*/ 211054 h 906379"/>
                <a:gd name="connsiteX3" fmla="*/ 504825 w 730417"/>
                <a:gd name="connsiteY3" fmla="*/ 211054 h 906379"/>
                <a:gd name="connsiteX4" fmla="*/ 601579 w 730417"/>
                <a:gd name="connsiteY4" fmla="*/ 6517 h 906379"/>
                <a:gd name="connsiteX5" fmla="*/ 730417 w 730417"/>
                <a:gd name="connsiteY5" fmla="*/ 0 h 906379"/>
                <a:gd name="connsiteX0" fmla="*/ 0 w 730417"/>
                <a:gd name="connsiteY0" fmla="*/ 899862 h 899862"/>
                <a:gd name="connsiteX1" fmla="*/ 123825 w 730417"/>
                <a:gd name="connsiteY1" fmla="*/ 899862 h 899862"/>
                <a:gd name="connsiteX2" fmla="*/ 361950 w 730417"/>
                <a:gd name="connsiteY2" fmla="*/ 204537 h 899862"/>
                <a:gd name="connsiteX3" fmla="*/ 504825 w 730417"/>
                <a:gd name="connsiteY3" fmla="*/ 204537 h 899862"/>
                <a:gd name="connsiteX4" fmla="*/ 601579 w 730417"/>
                <a:gd name="connsiteY4" fmla="*/ 0 h 899862"/>
                <a:gd name="connsiteX5" fmla="*/ 730417 w 730417"/>
                <a:gd name="connsiteY5" fmla="*/ 5515 h 899862"/>
                <a:gd name="connsiteX0" fmla="*/ 0 w 730417"/>
                <a:gd name="connsiteY0" fmla="*/ 894347 h 894347"/>
                <a:gd name="connsiteX1" fmla="*/ 123825 w 730417"/>
                <a:gd name="connsiteY1" fmla="*/ 894347 h 894347"/>
                <a:gd name="connsiteX2" fmla="*/ 361950 w 730417"/>
                <a:gd name="connsiteY2" fmla="*/ 199022 h 894347"/>
                <a:gd name="connsiteX3" fmla="*/ 504825 w 730417"/>
                <a:gd name="connsiteY3" fmla="*/ 199022 h 894347"/>
                <a:gd name="connsiteX4" fmla="*/ 601579 w 730417"/>
                <a:gd name="connsiteY4" fmla="*/ 6096 h 894347"/>
                <a:gd name="connsiteX5" fmla="*/ 730417 w 730417"/>
                <a:gd name="connsiteY5" fmla="*/ 0 h 894347"/>
                <a:gd name="connsiteX0" fmla="*/ 0 w 730417"/>
                <a:gd name="connsiteY0" fmla="*/ 894347 h 894347"/>
                <a:gd name="connsiteX1" fmla="*/ 123825 w 730417"/>
                <a:gd name="connsiteY1" fmla="*/ 894347 h 894347"/>
                <a:gd name="connsiteX2" fmla="*/ 361950 w 730417"/>
                <a:gd name="connsiteY2" fmla="*/ 199022 h 894347"/>
                <a:gd name="connsiteX3" fmla="*/ 504825 w 730417"/>
                <a:gd name="connsiteY3" fmla="*/ 199022 h 894347"/>
                <a:gd name="connsiteX4" fmla="*/ 607385 w 730417"/>
                <a:gd name="connsiteY4" fmla="*/ 3193 h 894347"/>
                <a:gd name="connsiteX5" fmla="*/ 730417 w 730417"/>
                <a:gd name="connsiteY5" fmla="*/ 0 h 894347"/>
                <a:gd name="connsiteX0" fmla="*/ 0 w 730417"/>
                <a:gd name="connsiteY0" fmla="*/ 894347 h 894347"/>
                <a:gd name="connsiteX1" fmla="*/ 123825 w 730417"/>
                <a:gd name="connsiteY1" fmla="*/ 894347 h 894347"/>
                <a:gd name="connsiteX2" fmla="*/ 361950 w 730417"/>
                <a:gd name="connsiteY2" fmla="*/ 199022 h 894347"/>
                <a:gd name="connsiteX3" fmla="*/ 504825 w 730417"/>
                <a:gd name="connsiteY3" fmla="*/ 215691 h 894347"/>
                <a:gd name="connsiteX4" fmla="*/ 607385 w 730417"/>
                <a:gd name="connsiteY4" fmla="*/ 3193 h 894347"/>
                <a:gd name="connsiteX5" fmla="*/ 730417 w 730417"/>
                <a:gd name="connsiteY5" fmla="*/ 0 h 894347"/>
                <a:gd name="connsiteX0" fmla="*/ 0 w 730417"/>
                <a:gd name="connsiteY0" fmla="*/ 894347 h 894347"/>
                <a:gd name="connsiteX1" fmla="*/ 123825 w 730417"/>
                <a:gd name="connsiteY1" fmla="*/ 894347 h 894347"/>
                <a:gd name="connsiteX2" fmla="*/ 352425 w 730417"/>
                <a:gd name="connsiteY2" fmla="*/ 215691 h 894347"/>
                <a:gd name="connsiteX3" fmla="*/ 504825 w 730417"/>
                <a:gd name="connsiteY3" fmla="*/ 215691 h 894347"/>
                <a:gd name="connsiteX4" fmla="*/ 607385 w 730417"/>
                <a:gd name="connsiteY4" fmla="*/ 3193 h 894347"/>
                <a:gd name="connsiteX5" fmla="*/ 730417 w 730417"/>
                <a:gd name="connsiteY5" fmla="*/ 0 h 894347"/>
                <a:gd name="connsiteX0" fmla="*/ 0 w 735180"/>
                <a:gd name="connsiteY0" fmla="*/ 891154 h 891154"/>
                <a:gd name="connsiteX1" fmla="*/ 123825 w 735180"/>
                <a:gd name="connsiteY1" fmla="*/ 891154 h 891154"/>
                <a:gd name="connsiteX2" fmla="*/ 352425 w 735180"/>
                <a:gd name="connsiteY2" fmla="*/ 212498 h 891154"/>
                <a:gd name="connsiteX3" fmla="*/ 504825 w 735180"/>
                <a:gd name="connsiteY3" fmla="*/ 212498 h 891154"/>
                <a:gd name="connsiteX4" fmla="*/ 607385 w 735180"/>
                <a:gd name="connsiteY4" fmla="*/ 0 h 891154"/>
                <a:gd name="connsiteX5" fmla="*/ 735180 w 735180"/>
                <a:gd name="connsiteY5" fmla="*/ 1570 h 891154"/>
                <a:gd name="connsiteX0" fmla="*/ 0 w 735180"/>
                <a:gd name="connsiteY0" fmla="*/ 891154 h 891154"/>
                <a:gd name="connsiteX1" fmla="*/ 123825 w 735180"/>
                <a:gd name="connsiteY1" fmla="*/ 891154 h 891154"/>
                <a:gd name="connsiteX2" fmla="*/ 409575 w 735180"/>
                <a:gd name="connsiteY2" fmla="*/ 212498 h 891154"/>
                <a:gd name="connsiteX3" fmla="*/ 504825 w 735180"/>
                <a:gd name="connsiteY3" fmla="*/ 212498 h 891154"/>
                <a:gd name="connsiteX4" fmla="*/ 607385 w 735180"/>
                <a:gd name="connsiteY4" fmla="*/ 0 h 891154"/>
                <a:gd name="connsiteX5" fmla="*/ 735180 w 735180"/>
                <a:gd name="connsiteY5" fmla="*/ 1570 h 8911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35180" h="891154">
                  <a:moveTo>
                    <a:pt x="0" y="891154"/>
                  </a:moveTo>
                  <a:lnTo>
                    <a:pt x="123825" y="891154"/>
                  </a:lnTo>
                  <a:lnTo>
                    <a:pt x="409575" y="212498"/>
                  </a:lnTo>
                  <a:lnTo>
                    <a:pt x="504825" y="212498"/>
                  </a:lnTo>
                  <a:lnTo>
                    <a:pt x="607385" y="0"/>
                  </a:lnTo>
                  <a:lnTo>
                    <a:pt x="735180" y="1570"/>
                  </a:lnTo>
                </a:path>
              </a:pathLst>
            </a:custGeom>
            <a:noFill/>
            <a:ln w="38100" cap="flat" cmpd="sng" algn="ctr">
              <a:solidFill>
                <a:schemeClr val="bg1">
                  <a:lumMod val="8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sv-SE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pitchFamily="-106" charset="0"/>
              </a:endParaRPr>
            </a:p>
          </p:txBody>
        </p:sp>
      </p:grpSp>
      <p:grpSp>
        <p:nvGrpSpPr>
          <p:cNvPr id="14" name="Grupp 13"/>
          <p:cNvGrpSpPr/>
          <p:nvPr/>
        </p:nvGrpSpPr>
        <p:grpSpPr>
          <a:xfrm>
            <a:off x="3119971" y="3996682"/>
            <a:ext cx="1571636" cy="1105695"/>
            <a:chOff x="4985589" y="4538714"/>
            <a:chExt cx="1571636" cy="1105695"/>
          </a:xfrm>
        </p:grpSpPr>
        <p:cxnSp>
          <p:nvCxnSpPr>
            <p:cNvPr id="15" name="Rak 14"/>
            <p:cNvCxnSpPr/>
            <p:nvPr/>
          </p:nvCxnSpPr>
          <p:spPr bwMode="auto">
            <a:xfrm rot="10800000">
              <a:off x="4985589" y="4541690"/>
              <a:ext cx="1571636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6" name="Rak 15"/>
            <p:cNvCxnSpPr/>
            <p:nvPr/>
          </p:nvCxnSpPr>
          <p:spPr bwMode="auto">
            <a:xfrm rot="10800000">
              <a:off x="4985589" y="4756004"/>
              <a:ext cx="1571636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7" name="Rak 16"/>
            <p:cNvCxnSpPr/>
            <p:nvPr/>
          </p:nvCxnSpPr>
          <p:spPr bwMode="auto">
            <a:xfrm rot="10800000">
              <a:off x="4985589" y="5113194"/>
              <a:ext cx="1571636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8" name="Rak 17"/>
            <p:cNvCxnSpPr/>
            <p:nvPr/>
          </p:nvCxnSpPr>
          <p:spPr bwMode="auto">
            <a:xfrm rot="10800000">
              <a:off x="4985589" y="5432288"/>
              <a:ext cx="1571636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9" name="Rak 18"/>
            <p:cNvCxnSpPr/>
            <p:nvPr/>
          </p:nvCxnSpPr>
          <p:spPr bwMode="auto">
            <a:xfrm rot="5400000" flipH="1" flipV="1">
              <a:off x="5694620" y="5092310"/>
              <a:ext cx="1102331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0" name="Rak pil 19"/>
            <p:cNvCxnSpPr/>
            <p:nvPr/>
          </p:nvCxnSpPr>
          <p:spPr bwMode="auto">
            <a:xfrm>
              <a:off x="6008113" y="5548176"/>
              <a:ext cx="244027" cy="1588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rgbClr val="FF6600"/>
              </a:solidFill>
              <a:prstDash val="solid"/>
              <a:round/>
              <a:headEnd type="arrow" w="med" len="med"/>
              <a:tailEnd type="arrow" w="med" len="med"/>
            </a:ln>
            <a:effectLst/>
          </p:spPr>
        </p:cxnSp>
        <p:sp>
          <p:nvSpPr>
            <p:cNvPr id="21" name="Frihandsfigur 20"/>
            <p:cNvSpPr/>
            <p:nvPr/>
          </p:nvSpPr>
          <p:spPr bwMode="auto">
            <a:xfrm>
              <a:off x="5404117" y="4538714"/>
              <a:ext cx="967987" cy="891154"/>
            </a:xfrm>
            <a:custGeom>
              <a:avLst/>
              <a:gdLst>
                <a:gd name="connsiteX0" fmla="*/ 0 w 714375"/>
                <a:gd name="connsiteY0" fmla="*/ 923925 h 923925"/>
                <a:gd name="connsiteX1" fmla="*/ 123825 w 714375"/>
                <a:gd name="connsiteY1" fmla="*/ 923925 h 923925"/>
                <a:gd name="connsiteX2" fmla="*/ 361950 w 714375"/>
                <a:gd name="connsiteY2" fmla="*/ 228600 h 923925"/>
                <a:gd name="connsiteX3" fmla="*/ 504825 w 714375"/>
                <a:gd name="connsiteY3" fmla="*/ 228600 h 923925"/>
                <a:gd name="connsiteX4" fmla="*/ 609600 w 714375"/>
                <a:gd name="connsiteY4" fmla="*/ 0 h 923925"/>
                <a:gd name="connsiteX5" fmla="*/ 714375 w 714375"/>
                <a:gd name="connsiteY5" fmla="*/ 9525 h 923925"/>
                <a:gd name="connsiteX0" fmla="*/ 0 w 714375"/>
                <a:gd name="connsiteY0" fmla="*/ 914400 h 914400"/>
                <a:gd name="connsiteX1" fmla="*/ 123825 w 714375"/>
                <a:gd name="connsiteY1" fmla="*/ 914400 h 914400"/>
                <a:gd name="connsiteX2" fmla="*/ 361950 w 714375"/>
                <a:gd name="connsiteY2" fmla="*/ 219075 h 914400"/>
                <a:gd name="connsiteX3" fmla="*/ 504825 w 714375"/>
                <a:gd name="connsiteY3" fmla="*/ 219075 h 914400"/>
                <a:gd name="connsiteX4" fmla="*/ 601579 w 714375"/>
                <a:gd name="connsiteY4" fmla="*/ 14538 h 914400"/>
                <a:gd name="connsiteX5" fmla="*/ 714375 w 714375"/>
                <a:gd name="connsiteY5" fmla="*/ 0 h 914400"/>
                <a:gd name="connsiteX0" fmla="*/ 0 w 730417"/>
                <a:gd name="connsiteY0" fmla="*/ 906379 h 906379"/>
                <a:gd name="connsiteX1" fmla="*/ 123825 w 730417"/>
                <a:gd name="connsiteY1" fmla="*/ 906379 h 906379"/>
                <a:gd name="connsiteX2" fmla="*/ 361950 w 730417"/>
                <a:gd name="connsiteY2" fmla="*/ 211054 h 906379"/>
                <a:gd name="connsiteX3" fmla="*/ 504825 w 730417"/>
                <a:gd name="connsiteY3" fmla="*/ 211054 h 906379"/>
                <a:gd name="connsiteX4" fmla="*/ 601579 w 730417"/>
                <a:gd name="connsiteY4" fmla="*/ 6517 h 906379"/>
                <a:gd name="connsiteX5" fmla="*/ 730417 w 730417"/>
                <a:gd name="connsiteY5" fmla="*/ 0 h 906379"/>
                <a:gd name="connsiteX0" fmla="*/ 0 w 730417"/>
                <a:gd name="connsiteY0" fmla="*/ 899862 h 899862"/>
                <a:gd name="connsiteX1" fmla="*/ 123825 w 730417"/>
                <a:gd name="connsiteY1" fmla="*/ 899862 h 899862"/>
                <a:gd name="connsiteX2" fmla="*/ 361950 w 730417"/>
                <a:gd name="connsiteY2" fmla="*/ 204537 h 899862"/>
                <a:gd name="connsiteX3" fmla="*/ 504825 w 730417"/>
                <a:gd name="connsiteY3" fmla="*/ 204537 h 899862"/>
                <a:gd name="connsiteX4" fmla="*/ 601579 w 730417"/>
                <a:gd name="connsiteY4" fmla="*/ 0 h 899862"/>
                <a:gd name="connsiteX5" fmla="*/ 730417 w 730417"/>
                <a:gd name="connsiteY5" fmla="*/ 5515 h 899862"/>
                <a:gd name="connsiteX0" fmla="*/ 0 w 730417"/>
                <a:gd name="connsiteY0" fmla="*/ 894347 h 894347"/>
                <a:gd name="connsiteX1" fmla="*/ 123825 w 730417"/>
                <a:gd name="connsiteY1" fmla="*/ 894347 h 894347"/>
                <a:gd name="connsiteX2" fmla="*/ 361950 w 730417"/>
                <a:gd name="connsiteY2" fmla="*/ 199022 h 894347"/>
                <a:gd name="connsiteX3" fmla="*/ 504825 w 730417"/>
                <a:gd name="connsiteY3" fmla="*/ 199022 h 894347"/>
                <a:gd name="connsiteX4" fmla="*/ 601579 w 730417"/>
                <a:gd name="connsiteY4" fmla="*/ 6096 h 894347"/>
                <a:gd name="connsiteX5" fmla="*/ 730417 w 730417"/>
                <a:gd name="connsiteY5" fmla="*/ 0 h 894347"/>
                <a:gd name="connsiteX0" fmla="*/ 0 w 730417"/>
                <a:gd name="connsiteY0" fmla="*/ 894347 h 894347"/>
                <a:gd name="connsiteX1" fmla="*/ 123825 w 730417"/>
                <a:gd name="connsiteY1" fmla="*/ 894347 h 894347"/>
                <a:gd name="connsiteX2" fmla="*/ 361950 w 730417"/>
                <a:gd name="connsiteY2" fmla="*/ 199022 h 894347"/>
                <a:gd name="connsiteX3" fmla="*/ 504825 w 730417"/>
                <a:gd name="connsiteY3" fmla="*/ 199022 h 894347"/>
                <a:gd name="connsiteX4" fmla="*/ 607385 w 730417"/>
                <a:gd name="connsiteY4" fmla="*/ 3193 h 894347"/>
                <a:gd name="connsiteX5" fmla="*/ 730417 w 730417"/>
                <a:gd name="connsiteY5" fmla="*/ 0 h 894347"/>
                <a:gd name="connsiteX0" fmla="*/ 0 w 730417"/>
                <a:gd name="connsiteY0" fmla="*/ 894347 h 894347"/>
                <a:gd name="connsiteX1" fmla="*/ 123825 w 730417"/>
                <a:gd name="connsiteY1" fmla="*/ 894347 h 894347"/>
                <a:gd name="connsiteX2" fmla="*/ 361950 w 730417"/>
                <a:gd name="connsiteY2" fmla="*/ 199022 h 894347"/>
                <a:gd name="connsiteX3" fmla="*/ 504825 w 730417"/>
                <a:gd name="connsiteY3" fmla="*/ 215691 h 894347"/>
                <a:gd name="connsiteX4" fmla="*/ 607385 w 730417"/>
                <a:gd name="connsiteY4" fmla="*/ 3193 h 894347"/>
                <a:gd name="connsiteX5" fmla="*/ 730417 w 730417"/>
                <a:gd name="connsiteY5" fmla="*/ 0 h 894347"/>
                <a:gd name="connsiteX0" fmla="*/ 0 w 730417"/>
                <a:gd name="connsiteY0" fmla="*/ 894347 h 894347"/>
                <a:gd name="connsiteX1" fmla="*/ 123825 w 730417"/>
                <a:gd name="connsiteY1" fmla="*/ 894347 h 894347"/>
                <a:gd name="connsiteX2" fmla="*/ 352425 w 730417"/>
                <a:gd name="connsiteY2" fmla="*/ 215691 h 894347"/>
                <a:gd name="connsiteX3" fmla="*/ 504825 w 730417"/>
                <a:gd name="connsiteY3" fmla="*/ 215691 h 894347"/>
                <a:gd name="connsiteX4" fmla="*/ 607385 w 730417"/>
                <a:gd name="connsiteY4" fmla="*/ 3193 h 894347"/>
                <a:gd name="connsiteX5" fmla="*/ 730417 w 730417"/>
                <a:gd name="connsiteY5" fmla="*/ 0 h 894347"/>
                <a:gd name="connsiteX0" fmla="*/ 0 w 735180"/>
                <a:gd name="connsiteY0" fmla="*/ 891154 h 891154"/>
                <a:gd name="connsiteX1" fmla="*/ 123825 w 735180"/>
                <a:gd name="connsiteY1" fmla="*/ 891154 h 891154"/>
                <a:gd name="connsiteX2" fmla="*/ 352425 w 735180"/>
                <a:gd name="connsiteY2" fmla="*/ 212498 h 891154"/>
                <a:gd name="connsiteX3" fmla="*/ 504825 w 735180"/>
                <a:gd name="connsiteY3" fmla="*/ 212498 h 891154"/>
                <a:gd name="connsiteX4" fmla="*/ 607385 w 735180"/>
                <a:gd name="connsiteY4" fmla="*/ 0 h 891154"/>
                <a:gd name="connsiteX5" fmla="*/ 735180 w 735180"/>
                <a:gd name="connsiteY5" fmla="*/ 1570 h 891154"/>
                <a:gd name="connsiteX0" fmla="*/ 0 w 735180"/>
                <a:gd name="connsiteY0" fmla="*/ 891154 h 891154"/>
                <a:gd name="connsiteX1" fmla="*/ 123825 w 735180"/>
                <a:gd name="connsiteY1" fmla="*/ 891154 h 891154"/>
                <a:gd name="connsiteX2" fmla="*/ 409575 w 735180"/>
                <a:gd name="connsiteY2" fmla="*/ 212498 h 891154"/>
                <a:gd name="connsiteX3" fmla="*/ 504825 w 735180"/>
                <a:gd name="connsiteY3" fmla="*/ 212498 h 891154"/>
                <a:gd name="connsiteX4" fmla="*/ 607385 w 735180"/>
                <a:gd name="connsiteY4" fmla="*/ 0 h 891154"/>
                <a:gd name="connsiteX5" fmla="*/ 735180 w 735180"/>
                <a:gd name="connsiteY5" fmla="*/ 1570 h 891154"/>
                <a:gd name="connsiteX0" fmla="*/ 0 w 967987"/>
                <a:gd name="connsiteY0" fmla="*/ 891154 h 891154"/>
                <a:gd name="connsiteX1" fmla="*/ 356632 w 967987"/>
                <a:gd name="connsiteY1" fmla="*/ 891154 h 891154"/>
                <a:gd name="connsiteX2" fmla="*/ 642382 w 967987"/>
                <a:gd name="connsiteY2" fmla="*/ 212498 h 891154"/>
                <a:gd name="connsiteX3" fmla="*/ 737632 w 967987"/>
                <a:gd name="connsiteY3" fmla="*/ 212498 h 891154"/>
                <a:gd name="connsiteX4" fmla="*/ 840192 w 967987"/>
                <a:gd name="connsiteY4" fmla="*/ 0 h 891154"/>
                <a:gd name="connsiteX5" fmla="*/ 967987 w 967987"/>
                <a:gd name="connsiteY5" fmla="*/ 1570 h 891154"/>
                <a:gd name="connsiteX0" fmla="*/ 0 w 967987"/>
                <a:gd name="connsiteY0" fmla="*/ 891154 h 891154"/>
                <a:gd name="connsiteX1" fmla="*/ 123825 w 967987"/>
                <a:gd name="connsiteY1" fmla="*/ 891154 h 891154"/>
                <a:gd name="connsiteX2" fmla="*/ 642382 w 967987"/>
                <a:gd name="connsiteY2" fmla="*/ 212498 h 891154"/>
                <a:gd name="connsiteX3" fmla="*/ 737632 w 967987"/>
                <a:gd name="connsiteY3" fmla="*/ 212498 h 891154"/>
                <a:gd name="connsiteX4" fmla="*/ 840192 w 967987"/>
                <a:gd name="connsiteY4" fmla="*/ 0 h 891154"/>
                <a:gd name="connsiteX5" fmla="*/ 967987 w 967987"/>
                <a:gd name="connsiteY5" fmla="*/ 1570 h 8911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67987" h="891154">
                  <a:moveTo>
                    <a:pt x="0" y="891154"/>
                  </a:moveTo>
                  <a:lnTo>
                    <a:pt x="123825" y="891154"/>
                  </a:lnTo>
                  <a:lnTo>
                    <a:pt x="642382" y="212498"/>
                  </a:lnTo>
                  <a:lnTo>
                    <a:pt x="737632" y="212498"/>
                  </a:lnTo>
                  <a:lnTo>
                    <a:pt x="840192" y="0"/>
                  </a:lnTo>
                  <a:lnTo>
                    <a:pt x="967987" y="1570"/>
                  </a:lnTo>
                </a:path>
              </a:pathLst>
            </a:custGeom>
            <a:noFill/>
            <a:ln w="38100" cap="flat" cmpd="sng" algn="ctr">
              <a:solidFill>
                <a:srgbClr val="FF66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sv-SE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pitchFamily="-106" charset="0"/>
              </a:endParaRPr>
            </a:p>
          </p:txBody>
        </p:sp>
        <p:sp>
          <p:nvSpPr>
            <p:cNvPr id="22" name="Frihandsfigur 21"/>
            <p:cNvSpPr/>
            <p:nvPr/>
          </p:nvSpPr>
          <p:spPr bwMode="auto">
            <a:xfrm>
              <a:off x="5405944" y="4538714"/>
              <a:ext cx="735180" cy="891154"/>
            </a:xfrm>
            <a:custGeom>
              <a:avLst/>
              <a:gdLst>
                <a:gd name="connsiteX0" fmla="*/ 0 w 714375"/>
                <a:gd name="connsiteY0" fmla="*/ 923925 h 923925"/>
                <a:gd name="connsiteX1" fmla="*/ 123825 w 714375"/>
                <a:gd name="connsiteY1" fmla="*/ 923925 h 923925"/>
                <a:gd name="connsiteX2" fmla="*/ 361950 w 714375"/>
                <a:gd name="connsiteY2" fmla="*/ 228600 h 923925"/>
                <a:gd name="connsiteX3" fmla="*/ 504825 w 714375"/>
                <a:gd name="connsiteY3" fmla="*/ 228600 h 923925"/>
                <a:gd name="connsiteX4" fmla="*/ 609600 w 714375"/>
                <a:gd name="connsiteY4" fmla="*/ 0 h 923925"/>
                <a:gd name="connsiteX5" fmla="*/ 714375 w 714375"/>
                <a:gd name="connsiteY5" fmla="*/ 9525 h 923925"/>
                <a:gd name="connsiteX0" fmla="*/ 0 w 714375"/>
                <a:gd name="connsiteY0" fmla="*/ 914400 h 914400"/>
                <a:gd name="connsiteX1" fmla="*/ 123825 w 714375"/>
                <a:gd name="connsiteY1" fmla="*/ 914400 h 914400"/>
                <a:gd name="connsiteX2" fmla="*/ 361950 w 714375"/>
                <a:gd name="connsiteY2" fmla="*/ 219075 h 914400"/>
                <a:gd name="connsiteX3" fmla="*/ 504825 w 714375"/>
                <a:gd name="connsiteY3" fmla="*/ 219075 h 914400"/>
                <a:gd name="connsiteX4" fmla="*/ 601579 w 714375"/>
                <a:gd name="connsiteY4" fmla="*/ 14538 h 914400"/>
                <a:gd name="connsiteX5" fmla="*/ 714375 w 714375"/>
                <a:gd name="connsiteY5" fmla="*/ 0 h 914400"/>
                <a:gd name="connsiteX0" fmla="*/ 0 w 730417"/>
                <a:gd name="connsiteY0" fmla="*/ 906379 h 906379"/>
                <a:gd name="connsiteX1" fmla="*/ 123825 w 730417"/>
                <a:gd name="connsiteY1" fmla="*/ 906379 h 906379"/>
                <a:gd name="connsiteX2" fmla="*/ 361950 w 730417"/>
                <a:gd name="connsiteY2" fmla="*/ 211054 h 906379"/>
                <a:gd name="connsiteX3" fmla="*/ 504825 w 730417"/>
                <a:gd name="connsiteY3" fmla="*/ 211054 h 906379"/>
                <a:gd name="connsiteX4" fmla="*/ 601579 w 730417"/>
                <a:gd name="connsiteY4" fmla="*/ 6517 h 906379"/>
                <a:gd name="connsiteX5" fmla="*/ 730417 w 730417"/>
                <a:gd name="connsiteY5" fmla="*/ 0 h 906379"/>
                <a:gd name="connsiteX0" fmla="*/ 0 w 730417"/>
                <a:gd name="connsiteY0" fmla="*/ 899862 h 899862"/>
                <a:gd name="connsiteX1" fmla="*/ 123825 w 730417"/>
                <a:gd name="connsiteY1" fmla="*/ 899862 h 899862"/>
                <a:gd name="connsiteX2" fmla="*/ 361950 w 730417"/>
                <a:gd name="connsiteY2" fmla="*/ 204537 h 899862"/>
                <a:gd name="connsiteX3" fmla="*/ 504825 w 730417"/>
                <a:gd name="connsiteY3" fmla="*/ 204537 h 899862"/>
                <a:gd name="connsiteX4" fmla="*/ 601579 w 730417"/>
                <a:gd name="connsiteY4" fmla="*/ 0 h 899862"/>
                <a:gd name="connsiteX5" fmla="*/ 730417 w 730417"/>
                <a:gd name="connsiteY5" fmla="*/ 5515 h 899862"/>
                <a:gd name="connsiteX0" fmla="*/ 0 w 730417"/>
                <a:gd name="connsiteY0" fmla="*/ 894347 h 894347"/>
                <a:gd name="connsiteX1" fmla="*/ 123825 w 730417"/>
                <a:gd name="connsiteY1" fmla="*/ 894347 h 894347"/>
                <a:gd name="connsiteX2" fmla="*/ 361950 w 730417"/>
                <a:gd name="connsiteY2" fmla="*/ 199022 h 894347"/>
                <a:gd name="connsiteX3" fmla="*/ 504825 w 730417"/>
                <a:gd name="connsiteY3" fmla="*/ 199022 h 894347"/>
                <a:gd name="connsiteX4" fmla="*/ 601579 w 730417"/>
                <a:gd name="connsiteY4" fmla="*/ 6096 h 894347"/>
                <a:gd name="connsiteX5" fmla="*/ 730417 w 730417"/>
                <a:gd name="connsiteY5" fmla="*/ 0 h 894347"/>
                <a:gd name="connsiteX0" fmla="*/ 0 w 730417"/>
                <a:gd name="connsiteY0" fmla="*/ 894347 h 894347"/>
                <a:gd name="connsiteX1" fmla="*/ 123825 w 730417"/>
                <a:gd name="connsiteY1" fmla="*/ 894347 h 894347"/>
                <a:gd name="connsiteX2" fmla="*/ 361950 w 730417"/>
                <a:gd name="connsiteY2" fmla="*/ 199022 h 894347"/>
                <a:gd name="connsiteX3" fmla="*/ 504825 w 730417"/>
                <a:gd name="connsiteY3" fmla="*/ 199022 h 894347"/>
                <a:gd name="connsiteX4" fmla="*/ 607385 w 730417"/>
                <a:gd name="connsiteY4" fmla="*/ 3193 h 894347"/>
                <a:gd name="connsiteX5" fmla="*/ 730417 w 730417"/>
                <a:gd name="connsiteY5" fmla="*/ 0 h 894347"/>
                <a:gd name="connsiteX0" fmla="*/ 0 w 730417"/>
                <a:gd name="connsiteY0" fmla="*/ 894347 h 894347"/>
                <a:gd name="connsiteX1" fmla="*/ 123825 w 730417"/>
                <a:gd name="connsiteY1" fmla="*/ 894347 h 894347"/>
                <a:gd name="connsiteX2" fmla="*/ 361950 w 730417"/>
                <a:gd name="connsiteY2" fmla="*/ 199022 h 894347"/>
                <a:gd name="connsiteX3" fmla="*/ 504825 w 730417"/>
                <a:gd name="connsiteY3" fmla="*/ 215691 h 894347"/>
                <a:gd name="connsiteX4" fmla="*/ 607385 w 730417"/>
                <a:gd name="connsiteY4" fmla="*/ 3193 h 894347"/>
                <a:gd name="connsiteX5" fmla="*/ 730417 w 730417"/>
                <a:gd name="connsiteY5" fmla="*/ 0 h 894347"/>
                <a:gd name="connsiteX0" fmla="*/ 0 w 730417"/>
                <a:gd name="connsiteY0" fmla="*/ 894347 h 894347"/>
                <a:gd name="connsiteX1" fmla="*/ 123825 w 730417"/>
                <a:gd name="connsiteY1" fmla="*/ 894347 h 894347"/>
                <a:gd name="connsiteX2" fmla="*/ 352425 w 730417"/>
                <a:gd name="connsiteY2" fmla="*/ 215691 h 894347"/>
                <a:gd name="connsiteX3" fmla="*/ 504825 w 730417"/>
                <a:gd name="connsiteY3" fmla="*/ 215691 h 894347"/>
                <a:gd name="connsiteX4" fmla="*/ 607385 w 730417"/>
                <a:gd name="connsiteY4" fmla="*/ 3193 h 894347"/>
                <a:gd name="connsiteX5" fmla="*/ 730417 w 730417"/>
                <a:gd name="connsiteY5" fmla="*/ 0 h 894347"/>
                <a:gd name="connsiteX0" fmla="*/ 0 w 735180"/>
                <a:gd name="connsiteY0" fmla="*/ 891154 h 891154"/>
                <a:gd name="connsiteX1" fmla="*/ 123825 w 735180"/>
                <a:gd name="connsiteY1" fmla="*/ 891154 h 891154"/>
                <a:gd name="connsiteX2" fmla="*/ 352425 w 735180"/>
                <a:gd name="connsiteY2" fmla="*/ 212498 h 891154"/>
                <a:gd name="connsiteX3" fmla="*/ 504825 w 735180"/>
                <a:gd name="connsiteY3" fmla="*/ 212498 h 891154"/>
                <a:gd name="connsiteX4" fmla="*/ 607385 w 735180"/>
                <a:gd name="connsiteY4" fmla="*/ 0 h 891154"/>
                <a:gd name="connsiteX5" fmla="*/ 735180 w 735180"/>
                <a:gd name="connsiteY5" fmla="*/ 1570 h 891154"/>
                <a:gd name="connsiteX0" fmla="*/ 0 w 735180"/>
                <a:gd name="connsiteY0" fmla="*/ 891154 h 891154"/>
                <a:gd name="connsiteX1" fmla="*/ 123825 w 735180"/>
                <a:gd name="connsiteY1" fmla="*/ 891154 h 891154"/>
                <a:gd name="connsiteX2" fmla="*/ 409575 w 735180"/>
                <a:gd name="connsiteY2" fmla="*/ 212498 h 891154"/>
                <a:gd name="connsiteX3" fmla="*/ 504825 w 735180"/>
                <a:gd name="connsiteY3" fmla="*/ 212498 h 891154"/>
                <a:gd name="connsiteX4" fmla="*/ 607385 w 735180"/>
                <a:gd name="connsiteY4" fmla="*/ 0 h 891154"/>
                <a:gd name="connsiteX5" fmla="*/ 735180 w 735180"/>
                <a:gd name="connsiteY5" fmla="*/ 1570 h 8911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35180" h="891154">
                  <a:moveTo>
                    <a:pt x="0" y="891154"/>
                  </a:moveTo>
                  <a:lnTo>
                    <a:pt x="123825" y="891154"/>
                  </a:lnTo>
                  <a:lnTo>
                    <a:pt x="409575" y="212498"/>
                  </a:lnTo>
                  <a:lnTo>
                    <a:pt x="504825" y="212498"/>
                  </a:lnTo>
                  <a:lnTo>
                    <a:pt x="607385" y="0"/>
                  </a:lnTo>
                  <a:lnTo>
                    <a:pt x="735180" y="1570"/>
                  </a:lnTo>
                </a:path>
              </a:pathLst>
            </a:custGeom>
            <a:noFill/>
            <a:ln w="38100" cap="flat" cmpd="sng" algn="ctr">
              <a:solidFill>
                <a:schemeClr val="bg1">
                  <a:lumMod val="8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sv-SE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pitchFamily="-106" charset="0"/>
              </a:endParaRPr>
            </a:p>
          </p:txBody>
        </p:sp>
        <p:cxnSp>
          <p:nvCxnSpPr>
            <p:cNvPr id="23" name="Rak 22"/>
            <p:cNvCxnSpPr/>
            <p:nvPr/>
          </p:nvCxnSpPr>
          <p:spPr bwMode="auto">
            <a:xfrm rot="5400000" flipH="1" flipV="1">
              <a:off x="5457139" y="5093244"/>
              <a:ext cx="1102331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24" name="Grupp 23"/>
          <p:cNvGrpSpPr/>
          <p:nvPr/>
        </p:nvGrpSpPr>
        <p:grpSpPr>
          <a:xfrm>
            <a:off x="2999701" y="2405389"/>
            <a:ext cx="1834409" cy="901966"/>
            <a:chOff x="7635834" y="2527034"/>
            <a:chExt cx="1834409" cy="901966"/>
          </a:xfrm>
        </p:grpSpPr>
        <p:cxnSp>
          <p:nvCxnSpPr>
            <p:cNvPr id="25" name="Rak 24"/>
            <p:cNvCxnSpPr/>
            <p:nvPr/>
          </p:nvCxnSpPr>
          <p:spPr bwMode="auto">
            <a:xfrm rot="10800000">
              <a:off x="7635834" y="2530010"/>
              <a:ext cx="1834408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6" name="Rak 25"/>
            <p:cNvCxnSpPr/>
            <p:nvPr/>
          </p:nvCxnSpPr>
          <p:spPr bwMode="auto">
            <a:xfrm rot="10800000">
              <a:off x="7898606" y="2744324"/>
              <a:ext cx="1571636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7" name="Rak 26"/>
            <p:cNvCxnSpPr/>
            <p:nvPr/>
          </p:nvCxnSpPr>
          <p:spPr bwMode="auto">
            <a:xfrm rot="10800000">
              <a:off x="7898606" y="3101514"/>
              <a:ext cx="1571636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8" name="Rak 27"/>
            <p:cNvCxnSpPr/>
            <p:nvPr/>
          </p:nvCxnSpPr>
          <p:spPr bwMode="auto">
            <a:xfrm rot="10800000">
              <a:off x="7647710" y="3420608"/>
              <a:ext cx="1822533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9" name="Rak pil 28"/>
            <p:cNvCxnSpPr/>
            <p:nvPr/>
          </p:nvCxnSpPr>
          <p:spPr bwMode="auto">
            <a:xfrm rot="16200000" flipV="1">
              <a:off x="7244120" y="2980870"/>
              <a:ext cx="896257" cy="3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rgbClr val="FF6600"/>
              </a:solidFill>
              <a:prstDash val="solid"/>
              <a:round/>
              <a:headEnd type="arrow" w="med" len="med"/>
              <a:tailEnd type="arrow" w="med" len="med"/>
            </a:ln>
            <a:effectLst/>
          </p:spPr>
        </p:cxnSp>
        <p:sp>
          <p:nvSpPr>
            <p:cNvPr id="30" name="Frihandsfigur 29"/>
            <p:cNvSpPr/>
            <p:nvPr/>
          </p:nvSpPr>
          <p:spPr bwMode="auto">
            <a:xfrm>
              <a:off x="8549942" y="2527034"/>
              <a:ext cx="735180" cy="891154"/>
            </a:xfrm>
            <a:custGeom>
              <a:avLst/>
              <a:gdLst>
                <a:gd name="connsiteX0" fmla="*/ 0 w 714375"/>
                <a:gd name="connsiteY0" fmla="*/ 923925 h 923925"/>
                <a:gd name="connsiteX1" fmla="*/ 123825 w 714375"/>
                <a:gd name="connsiteY1" fmla="*/ 923925 h 923925"/>
                <a:gd name="connsiteX2" fmla="*/ 361950 w 714375"/>
                <a:gd name="connsiteY2" fmla="*/ 228600 h 923925"/>
                <a:gd name="connsiteX3" fmla="*/ 504825 w 714375"/>
                <a:gd name="connsiteY3" fmla="*/ 228600 h 923925"/>
                <a:gd name="connsiteX4" fmla="*/ 609600 w 714375"/>
                <a:gd name="connsiteY4" fmla="*/ 0 h 923925"/>
                <a:gd name="connsiteX5" fmla="*/ 714375 w 714375"/>
                <a:gd name="connsiteY5" fmla="*/ 9525 h 923925"/>
                <a:gd name="connsiteX0" fmla="*/ 0 w 714375"/>
                <a:gd name="connsiteY0" fmla="*/ 914400 h 914400"/>
                <a:gd name="connsiteX1" fmla="*/ 123825 w 714375"/>
                <a:gd name="connsiteY1" fmla="*/ 914400 h 914400"/>
                <a:gd name="connsiteX2" fmla="*/ 361950 w 714375"/>
                <a:gd name="connsiteY2" fmla="*/ 219075 h 914400"/>
                <a:gd name="connsiteX3" fmla="*/ 504825 w 714375"/>
                <a:gd name="connsiteY3" fmla="*/ 219075 h 914400"/>
                <a:gd name="connsiteX4" fmla="*/ 601579 w 714375"/>
                <a:gd name="connsiteY4" fmla="*/ 14538 h 914400"/>
                <a:gd name="connsiteX5" fmla="*/ 714375 w 714375"/>
                <a:gd name="connsiteY5" fmla="*/ 0 h 914400"/>
                <a:gd name="connsiteX0" fmla="*/ 0 w 730417"/>
                <a:gd name="connsiteY0" fmla="*/ 906379 h 906379"/>
                <a:gd name="connsiteX1" fmla="*/ 123825 w 730417"/>
                <a:gd name="connsiteY1" fmla="*/ 906379 h 906379"/>
                <a:gd name="connsiteX2" fmla="*/ 361950 w 730417"/>
                <a:gd name="connsiteY2" fmla="*/ 211054 h 906379"/>
                <a:gd name="connsiteX3" fmla="*/ 504825 w 730417"/>
                <a:gd name="connsiteY3" fmla="*/ 211054 h 906379"/>
                <a:gd name="connsiteX4" fmla="*/ 601579 w 730417"/>
                <a:gd name="connsiteY4" fmla="*/ 6517 h 906379"/>
                <a:gd name="connsiteX5" fmla="*/ 730417 w 730417"/>
                <a:gd name="connsiteY5" fmla="*/ 0 h 906379"/>
                <a:gd name="connsiteX0" fmla="*/ 0 w 730417"/>
                <a:gd name="connsiteY0" fmla="*/ 899862 h 899862"/>
                <a:gd name="connsiteX1" fmla="*/ 123825 w 730417"/>
                <a:gd name="connsiteY1" fmla="*/ 899862 h 899862"/>
                <a:gd name="connsiteX2" fmla="*/ 361950 w 730417"/>
                <a:gd name="connsiteY2" fmla="*/ 204537 h 899862"/>
                <a:gd name="connsiteX3" fmla="*/ 504825 w 730417"/>
                <a:gd name="connsiteY3" fmla="*/ 204537 h 899862"/>
                <a:gd name="connsiteX4" fmla="*/ 601579 w 730417"/>
                <a:gd name="connsiteY4" fmla="*/ 0 h 899862"/>
                <a:gd name="connsiteX5" fmla="*/ 730417 w 730417"/>
                <a:gd name="connsiteY5" fmla="*/ 5515 h 899862"/>
                <a:gd name="connsiteX0" fmla="*/ 0 w 730417"/>
                <a:gd name="connsiteY0" fmla="*/ 894347 h 894347"/>
                <a:gd name="connsiteX1" fmla="*/ 123825 w 730417"/>
                <a:gd name="connsiteY1" fmla="*/ 894347 h 894347"/>
                <a:gd name="connsiteX2" fmla="*/ 361950 w 730417"/>
                <a:gd name="connsiteY2" fmla="*/ 199022 h 894347"/>
                <a:gd name="connsiteX3" fmla="*/ 504825 w 730417"/>
                <a:gd name="connsiteY3" fmla="*/ 199022 h 894347"/>
                <a:gd name="connsiteX4" fmla="*/ 601579 w 730417"/>
                <a:gd name="connsiteY4" fmla="*/ 6096 h 894347"/>
                <a:gd name="connsiteX5" fmla="*/ 730417 w 730417"/>
                <a:gd name="connsiteY5" fmla="*/ 0 h 894347"/>
                <a:gd name="connsiteX0" fmla="*/ 0 w 730417"/>
                <a:gd name="connsiteY0" fmla="*/ 894347 h 894347"/>
                <a:gd name="connsiteX1" fmla="*/ 123825 w 730417"/>
                <a:gd name="connsiteY1" fmla="*/ 894347 h 894347"/>
                <a:gd name="connsiteX2" fmla="*/ 361950 w 730417"/>
                <a:gd name="connsiteY2" fmla="*/ 199022 h 894347"/>
                <a:gd name="connsiteX3" fmla="*/ 504825 w 730417"/>
                <a:gd name="connsiteY3" fmla="*/ 199022 h 894347"/>
                <a:gd name="connsiteX4" fmla="*/ 607385 w 730417"/>
                <a:gd name="connsiteY4" fmla="*/ 3193 h 894347"/>
                <a:gd name="connsiteX5" fmla="*/ 730417 w 730417"/>
                <a:gd name="connsiteY5" fmla="*/ 0 h 894347"/>
                <a:gd name="connsiteX0" fmla="*/ 0 w 730417"/>
                <a:gd name="connsiteY0" fmla="*/ 894347 h 894347"/>
                <a:gd name="connsiteX1" fmla="*/ 123825 w 730417"/>
                <a:gd name="connsiteY1" fmla="*/ 894347 h 894347"/>
                <a:gd name="connsiteX2" fmla="*/ 361950 w 730417"/>
                <a:gd name="connsiteY2" fmla="*/ 199022 h 894347"/>
                <a:gd name="connsiteX3" fmla="*/ 504825 w 730417"/>
                <a:gd name="connsiteY3" fmla="*/ 215691 h 894347"/>
                <a:gd name="connsiteX4" fmla="*/ 607385 w 730417"/>
                <a:gd name="connsiteY4" fmla="*/ 3193 h 894347"/>
                <a:gd name="connsiteX5" fmla="*/ 730417 w 730417"/>
                <a:gd name="connsiteY5" fmla="*/ 0 h 894347"/>
                <a:gd name="connsiteX0" fmla="*/ 0 w 730417"/>
                <a:gd name="connsiteY0" fmla="*/ 894347 h 894347"/>
                <a:gd name="connsiteX1" fmla="*/ 123825 w 730417"/>
                <a:gd name="connsiteY1" fmla="*/ 894347 h 894347"/>
                <a:gd name="connsiteX2" fmla="*/ 352425 w 730417"/>
                <a:gd name="connsiteY2" fmla="*/ 215691 h 894347"/>
                <a:gd name="connsiteX3" fmla="*/ 504825 w 730417"/>
                <a:gd name="connsiteY3" fmla="*/ 215691 h 894347"/>
                <a:gd name="connsiteX4" fmla="*/ 607385 w 730417"/>
                <a:gd name="connsiteY4" fmla="*/ 3193 h 894347"/>
                <a:gd name="connsiteX5" fmla="*/ 730417 w 730417"/>
                <a:gd name="connsiteY5" fmla="*/ 0 h 894347"/>
                <a:gd name="connsiteX0" fmla="*/ 0 w 735180"/>
                <a:gd name="connsiteY0" fmla="*/ 891154 h 891154"/>
                <a:gd name="connsiteX1" fmla="*/ 123825 w 735180"/>
                <a:gd name="connsiteY1" fmla="*/ 891154 h 891154"/>
                <a:gd name="connsiteX2" fmla="*/ 352425 w 735180"/>
                <a:gd name="connsiteY2" fmla="*/ 212498 h 891154"/>
                <a:gd name="connsiteX3" fmla="*/ 504825 w 735180"/>
                <a:gd name="connsiteY3" fmla="*/ 212498 h 891154"/>
                <a:gd name="connsiteX4" fmla="*/ 607385 w 735180"/>
                <a:gd name="connsiteY4" fmla="*/ 0 h 891154"/>
                <a:gd name="connsiteX5" fmla="*/ 735180 w 735180"/>
                <a:gd name="connsiteY5" fmla="*/ 1570 h 891154"/>
                <a:gd name="connsiteX0" fmla="*/ 0 w 735180"/>
                <a:gd name="connsiteY0" fmla="*/ 891154 h 891154"/>
                <a:gd name="connsiteX1" fmla="*/ 123825 w 735180"/>
                <a:gd name="connsiteY1" fmla="*/ 891154 h 891154"/>
                <a:gd name="connsiteX2" fmla="*/ 409575 w 735180"/>
                <a:gd name="connsiteY2" fmla="*/ 212498 h 891154"/>
                <a:gd name="connsiteX3" fmla="*/ 504825 w 735180"/>
                <a:gd name="connsiteY3" fmla="*/ 212498 h 891154"/>
                <a:gd name="connsiteX4" fmla="*/ 607385 w 735180"/>
                <a:gd name="connsiteY4" fmla="*/ 0 h 891154"/>
                <a:gd name="connsiteX5" fmla="*/ 735180 w 735180"/>
                <a:gd name="connsiteY5" fmla="*/ 1570 h 8911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35180" h="891154">
                  <a:moveTo>
                    <a:pt x="0" y="891154"/>
                  </a:moveTo>
                  <a:lnTo>
                    <a:pt x="123825" y="891154"/>
                  </a:lnTo>
                  <a:lnTo>
                    <a:pt x="409575" y="212498"/>
                  </a:lnTo>
                  <a:lnTo>
                    <a:pt x="504825" y="212498"/>
                  </a:lnTo>
                  <a:lnTo>
                    <a:pt x="607385" y="0"/>
                  </a:lnTo>
                  <a:lnTo>
                    <a:pt x="735180" y="1570"/>
                  </a:lnTo>
                </a:path>
              </a:pathLst>
            </a:custGeom>
            <a:noFill/>
            <a:ln w="38100" cap="flat" cmpd="sng" algn="ctr">
              <a:solidFill>
                <a:srgbClr val="FF66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sv-SE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pitchFamily="-106" charset="0"/>
              </a:endParaRPr>
            </a:p>
          </p:txBody>
        </p:sp>
      </p:grpSp>
      <p:grpSp>
        <p:nvGrpSpPr>
          <p:cNvPr id="31" name="Grupp 30"/>
          <p:cNvGrpSpPr/>
          <p:nvPr/>
        </p:nvGrpSpPr>
        <p:grpSpPr>
          <a:xfrm>
            <a:off x="8405452" y="4129019"/>
            <a:ext cx="1579394" cy="896483"/>
            <a:chOff x="3376246" y="5908457"/>
            <a:chExt cx="1579394" cy="896483"/>
          </a:xfrm>
        </p:grpSpPr>
        <p:cxnSp>
          <p:nvCxnSpPr>
            <p:cNvPr id="32" name="Rak 31"/>
            <p:cNvCxnSpPr/>
            <p:nvPr/>
          </p:nvCxnSpPr>
          <p:spPr bwMode="auto">
            <a:xfrm rot="10800000">
              <a:off x="3376246" y="5912499"/>
              <a:ext cx="1579392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3" name="Rak 32"/>
            <p:cNvCxnSpPr/>
            <p:nvPr/>
          </p:nvCxnSpPr>
          <p:spPr bwMode="auto">
            <a:xfrm rot="10800000">
              <a:off x="3384002" y="6126813"/>
              <a:ext cx="1571636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4" name="Rak 33"/>
            <p:cNvCxnSpPr/>
            <p:nvPr/>
          </p:nvCxnSpPr>
          <p:spPr bwMode="auto">
            <a:xfrm rot="10800000">
              <a:off x="3384002" y="6484003"/>
              <a:ext cx="1571636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5" name="Rak 34"/>
            <p:cNvCxnSpPr/>
            <p:nvPr/>
          </p:nvCxnSpPr>
          <p:spPr bwMode="auto">
            <a:xfrm rot="10800000">
              <a:off x="3385838" y="6803097"/>
              <a:ext cx="1569802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36" name="Frihandsfigur 35"/>
            <p:cNvSpPr/>
            <p:nvPr/>
          </p:nvSpPr>
          <p:spPr bwMode="auto">
            <a:xfrm>
              <a:off x="3920239" y="5909522"/>
              <a:ext cx="735180" cy="891154"/>
            </a:xfrm>
            <a:custGeom>
              <a:avLst/>
              <a:gdLst>
                <a:gd name="connsiteX0" fmla="*/ 0 w 714375"/>
                <a:gd name="connsiteY0" fmla="*/ 923925 h 923925"/>
                <a:gd name="connsiteX1" fmla="*/ 123825 w 714375"/>
                <a:gd name="connsiteY1" fmla="*/ 923925 h 923925"/>
                <a:gd name="connsiteX2" fmla="*/ 361950 w 714375"/>
                <a:gd name="connsiteY2" fmla="*/ 228600 h 923925"/>
                <a:gd name="connsiteX3" fmla="*/ 504825 w 714375"/>
                <a:gd name="connsiteY3" fmla="*/ 228600 h 923925"/>
                <a:gd name="connsiteX4" fmla="*/ 609600 w 714375"/>
                <a:gd name="connsiteY4" fmla="*/ 0 h 923925"/>
                <a:gd name="connsiteX5" fmla="*/ 714375 w 714375"/>
                <a:gd name="connsiteY5" fmla="*/ 9525 h 923925"/>
                <a:gd name="connsiteX0" fmla="*/ 0 w 714375"/>
                <a:gd name="connsiteY0" fmla="*/ 914400 h 914400"/>
                <a:gd name="connsiteX1" fmla="*/ 123825 w 714375"/>
                <a:gd name="connsiteY1" fmla="*/ 914400 h 914400"/>
                <a:gd name="connsiteX2" fmla="*/ 361950 w 714375"/>
                <a:gd name="connsiteY2" fmla="*/ 219075 h 914400"/>
                <a:gd name="connsiteX3" fmla="*/ 504825 w 714375"/>
                <a:gd name="connsiteY3" fmla="*/ 219075 h 914400"/>
                <a:gd name="connsiteX4" fmla="*/ 601579 w 714375"/>
                <a:gd name="connsiteY4" fmla="*/ 14538 h 914400"/>
                <a:gd name="connsiteX5" fmla="*/ 714375 w 714375"/>
                <a:gd name="connsiteY5" fmla="*/ 0 h 914400"/>
                <a:gd name="connsiteX0" fmla="*/ 0 w 730417"/>
                <a:gd name="connsiteY0" fmla="*/ 906379 h 906379"/>
                <a:gd name="connsiteX1" fmla="*/ 123825 w 730417"/>
                <a:gd name="connsiteY1" fmla="*/ 906379 h 906379"/>
                <a:gd name="connsiteX2" fmla="*/ 361950 w 730417"/>
                <a:gd name="connsiteY2" fmla="*/ 211054 h 906379"/>
                <a:gd name="connsiteX3" fmla="*/ 504825 w 730417"/>
                <a:gd name="connsiteY3" fmla="*/ 211054 h 906379"/>
                <a:gd name="connsiteX4" fmla="*/ 601579 w 730417"/>
                <a:gd name="connsiteY4" fmla="*/ 6517 h 906379"/>
                <a:gd name="connsiteX5" fmla="*/ 730417 w 730417"/>
                <a:gd name="connsiteY5" fmla="*/ 0 h 906379"/>
                <a:gd name="connsiteX0" fmla="*/ 0 w 730417"/>
                <a:gd name="connsiteY0" fmla="*/ 899862 h 899862"/>
                <a:gd name="connsiteX1" fmla="*/ 123825 w 730417"/>
                <a:gd name="connsiteY1" fmla="*/ 899862 h 899862"/>
                <a:gd name="connsiteX2" fmla="*/ 361950 w 730417"/>
                <a:gd name="connsiteY2" fmla="*/ 204537 h 899862"/>
                <a:gd name="connsiteX3" fmla="*/ 504825 w 730417"/>
                <a:gd name="connsiteY3" fmla="*/ 204537 h 899862"/>
                <a:gd name="connsiteX4" fmla="*/ 601579 w 730417"/>
                <a:gd name="connsiteY4" fmla="*/ 0 h 899862"/>
                <a:gd name="connsiteX5" fmla="*/ 730417 w 730417"/>
                <a:gd name="connsiteY5" fmla="*/ 5515 h 899862"/>
                <a:gd name="connsiteX0" fmla="*/ 0 w 730417"/>
                <a:gd name="connsiteY0" fmla="*/ 894347 h 894347"/>
                <a:gd name="connsiteX1" fmla="*/ 123825 w 730417"/>
                <a:gd name="connsiteY1" fmla="*/ 894347 h 894347"/>
                <a:gd name="connsiteX2" fmla="*/ 361950 w 730417"/>
                <a:gd name="connsiteY2" fmla="*/ 199022 h 894347"/>
                <a:gd name="connsiteX3" fmla="*/ 504825 w 730417"/>
                <a:gd name="connsiteY3" fmla="*/ 199022 h 894347"/>
                <a:gd name="connsiteX4" fmla="*/ 601579 w 730417"/>
                <a:gd name="connsiteY4" fmla="*/ 6096 h 894347"/>
                <a:gd name="connsiteX5" fmla="*/ 730417 w 730417"/>
                <a:gd name="connsiteY5" fmla="*/ 0 h 894347"/>
                <a:gd name="connsiteX0" fmla="*/ 0 w 730417"/>
                <a:gd name="connsiteY0" fmla="*/ 894347 h 894347"/>
                <a:gd name="connsiteX1" fmla="*/ 123825 w 730417"/>
                <a:gd name="connsiteY1" fmla="*/ 894347 h 894347"/>
                <a:gd name="connsiteX2" fmla="*/ 361950 w 730417"/>
                <a:gd name="connsiteY2" fmla="*/ 199022 h 894347"/>
                <a:gd name="connsiteX3" fmla="*/ 504825 w 730417"/>
                <a:gd name="connsiteY3" fmla="*/ 199022 h 894347"/>
                <a:gd name="connsiteX4" fmla="*/ 607385 w 730417"/>
                <a:gd name="connsiteY4" fmla="*/ 3193 h 894347"/>
                <a:gd name="connsiteX5" fmla="*/ 730417 w 730417"/>
                <a:gd name="connsiteY5" fmla="*/ 0 h 894347"/>
                <a:gd name="connsiteX0" fmla="*/ 0 w 730417"/>
                <a:gd name="connsiteY0" fmla="*/ 894347 h 894347"/>
                <a:gd name="connsiteX1" fmla="*/ 123825 w 730417"/>
                <a:gd name="connsiteY1" fmla="*/ 894347 h 894347"/>
                <a:gd name="connsiteX2" fmla="*/ 361950 w 730417"/>
                <a:gd name="connsiteY2" fmla="*/ 199022 h 894347"/>
                <a:gd name="connsiteX3" fmla="*/ 504825 w 730417"/>
                <a:gd name="connsiteY3" fmla="*/ 215691 h 894347"/>
                <a:gd name="connsiteX4" fmla="*/ 607385 w 730417"/>
                <a:gd name="connsiteY4" fmla="*/ 3193 h 894347"/>
                <a:gd name="connsiteX5" fmla="*/ 730417 w 730417"/>
                <a:gd name="connsiteY5" fmla="*/ 0 h 894347"/>
                <a:gd name="connsiteX0" fmla="*/ 0 w 730417"/>
                <a:gd name="connsiteY0" fmla="*/ 894347 h 894347"/>
                <a:gd name="connsiteX1" fmla="*/ 123825 w 730417"/>
                <a:gd name="connsiteY1" fmla="*/ 894347 h 894347"/>
                <a:gd name="connsiteX2" fmla="*/ 352425 w 730417"/>
                <a:gd name="connsiteY2" fmla="*/ 215691 h 894347"/>
                <a:gd name="connsiteX3" fmla="*/ 504825 w 730417"/>
                <a:gd name="connsiteY3" fmla="*/ 215691 h 894347"/>
                <a:gd name="connsiteX4" fmla="*/ 607385 w 730417"/>
                <a:gd name="connsiteY4" fmla="*/ 3193 h 894347"/>
                <a:gd name="connsiteX5" fmla="*/ 730417 w 730417"/>
                <a:gd name="connsiteY5" fmla="*/ 0 h 894347"/>
                <a:gd name="connsiteX0" fmla="*/ 0 w 735180"/>
                <a:gd name="connsiteY0" fmla="*/ 891154 h 891154"/>
                <a:gd name="connsiteX1" fmla="*/ 123825 w 735180"/>
                <a:gd name="connsiteY1" fmla="*/ 891154 h 891154"/>
                <a:gd name="connsiteX2" fmla="*/ 352425 w 735180"/>
                <a:gd name="connsiteY2" fmla="*/ 212498 h 891154"/>
                <a:gd name="connsiteX3" fmla="*/ 504825 w 735180"/>
                <a:gd name="connsiteY3" fmla="*/ 212498 h 891154"/>
                <a:gd name="connsiteX4" fmla="*/ 607385 w 735180"/>
                <a:gd name="connsiteY4" fmla="*/ 0 h 891154"/>
                <a:gd name="connsiteX5" fmla="*/ 735180 w 735180"/>
                <a:gd name="connsiteY5" fmla="*/ 1570 h 891154"/>
                <a:gd name="connsiteX0" fmla="*/ 0 w 735180"/>
                <a:gd name="connsiteY0" fmla="*/ 891154 h 891154"/>
                <a:gd name="connsiteX1" fmla="*/ 123825 w 735180"/>
                <a:gd name="connsiteY1" fmla="*/ 891154 h 891154"/>
                <a:gd name="connsiteX2" fmla="*/ 409575 w 735180"/>
                <a:gd name="connsiteY2" fmla="*/ 212498 h 891154"/>
                <a:gd name="connsiteX3" fmla="*/ 504825 w 735180"/>
                <a:gd name="connsiteY3" fmla="*/ 212498 h 891154"/>
                <a:gd name="connsiteX4" fmla="*/ 607385 w 735180"/>
                <a:gd name="connsiteY4" fmla="*/ 0 h 891154"/>
                <a:gd name="connsiteX5" fmla="*/ 735180 w 735180"/>
                <a:gd name="connsiteY5" fmla="*/ 1570 h 8911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35180" h="891154">
                  <a:moveTo>
                    <a:pt x="0" y="891154"/>
                  </a:moveTo>
                  <a:lnTo>
                    <a:pt x="123825" y="891154"/>
                  </a:lnTo>
                  <a:lnTo>
                    <a:pt x="409575" y="212498"/>
                  </a:lnTo>
                  <a:lnTo>
                    <a:pt x="504825" y="212498"/>
                  </a:lnTo>
                  <a:lnTo>
                    <a:pt x="607385" y="0"/>
                  </a:lnTo>
                  <a:lnTo>
                    <a:pt x="735180" y="1570"/>
                  </a:lnTo>
                </a:path>
              </a:pathLst>
            </a:custGeom>
            <a:noFill/>
            <a:ln w="38100" cap="flat" cmpd="sng" algn="ctr">
              <a:solidFill>
                <a:schemeClr val="bg1">
                  <a:lumMod val="8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sv-SE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pitchFamily="-106" charset="0"/>
              </a:endParaRPr>
            </a:p>
          </p:txBody>
        </p:sp>
        <p:sp>
          <p:nvSpPr>
            <p:cNvPr id="37" name="Frihandsfigur 36"/>
            <p:cNvSpPr/>
            <p:nvPr/>
          </p:nvSpPr>
          <p:spPr bwMode="auto">
            <a:xfrm>
              <a:off x="3778496" y="5908457"/>
              <a:ext cx="735180" cy="891154"/>
            </a:xfrm>
            <a:custGeom>
              <a:avLst/>
              <a:gdLst>
                <a:gd name="connsiteX0" fmla="*/ 0 w 714375"/>
                <a:gd name="connsiteY0" fmla="*/ 923925 h 923925"/>
                <a:gd name="connsiteX1" fmla="*/ 123825 w 714375"/>
                <a:gd name="connsiteY1" fmla="*/ 923925 h 923925"/>
                <a:gd name="connsiteX2" fmla="*/ 361950 w 714375"/>
                <a:gd name="connsiteY2" fmla="*/ 228600 h 923925"/>
                <a:gd name="connsiteX3" fmla="*/ 504825 w 714375"/>
                <a:gd name="connsiteY3" fmla="*/ 228600 h 923925"/>
                <a:gd name="connsiteX4" fmla="*/ 609600 w 714375"/>
                <a:gd name="connsiteY4" fmla="*/ 0 h 923925"/>
                <a:gd name="connsiteX5" fmla="*/ 714375 w 714375"/>
                <a:gd name="connsiteY5" fmla="*/ 9525 h 923925"/>
                <a:gd name="connsiteX0" fmla="*/ 0 w 714375"/>
                <a:gd name="connsiteY0" fmla="*/ 914400 h 914400"/>
                <a:gd name="connsiteX1" fmla="*/ 123825 w 714375"/>
                <a:gd name="connsiteY1" fmla="*/ 914400 h 914400"/>
                <a:gd name="connsiteX2" fmla="*/ 361950 w 714375"/>
                <a:gd name="connsiteY2" fmla="*/ 219075 h 914400"/>
                <a:gd name="connsiteX3" fmla="*/ 504825 w 714375"/>
                <a:gd name="connsiteY3" fmla="*/ 219075 h 914400"/>
                <a:gd name="connsiteX4" fmla="*/ 601579 w 714375"/>
                <a:gd name="connsiteY4" fmla="*/ 14538 h 914400"/>
                <a:gd name="connsiteX5" fmla="*/ 714375 w 714375"/>
                <a:gd name="connsiteY5" fmla="*/ 0 h 914400"/>
                <a:gd name="connsiteX0" fmla="*/ 0 w 730417"/>
                <a:gd name="connsiteY0" fmla="*/ 906379 h 906379"/>
                <a:gd name="connsiteX1" fmla="*/ 123825 w 730417"/>
                <a:gd name="connsiteY1" fmla="*/ 906379 h 906379"/>
                <a:gd name="connsiteX2" fmla="*/ 361950 w 730417"/>
                <a:gd name="connsiteY2" fmla="*/ 211054 h 906379"/>
                <a:gd name="connsiteX3" fmla="*/ 504825 w 730417"/>
                <a:gd name="connsiteY3" fmla="*/ 211054 h 906379"/>
                <a:gd name="connsiteX4" fmla="*/ 601579 w 730417"/>
                <a:gd name="connsiteY4" fmla="*/ 6517 h 906379"/>
                <a:gd name="connsiteX5" fmla="*/ 730417 w 730417"/>
                <a:gd name="connsiteY5" fmla="*/ 0 h 906379"/>
                <a:gd name="connsiteX0" fmla="*/ 0 w 730417"/>
                <a:gd name="connsiteY0" fmla="*/ 899862 h 899862"/>
                <a:gd name="connsiteX1" fmla="*/ 123825 w 730417"/>
                <a:gd name="connsiteY1" fmla="*/ 899862 h 899862"/>
                <a:gd name="connsiteX2" fmla="*/ 361950 w 730417"/>
                <a:gd name="connsiteY2" fmla="*/ 204537 h 899862"/>
                <a:gd name="connsiteX3" fmla="*/ 504825 w 730417"/>
                <a:gd name="connsiteY3" fmla="*/ 204537 h 899862"/>
                <a:gd name="connsiteX4" fmla="*/ 601579 w 730417"/>
                <a:gd name="connsiteY4" fmla="*/ 0 h 899862"/>
                <a:gd name="connsiteX5" fmla="*/ 730417 w 730417"/>
                <a:gd name="connsiteY5" fmla="*/ 5515 h 899862"/>
                <a:gd name="connsiteX0" fmla="*/ 0 w 730417"/>
                <a:gd name="connsiteY0" fmla="*/ 894347 h 894347"/>
                <a:gd name="connsiteX1" fmla="*/ 123825 w 730417"/>
                <a:gd name="connsiteY1" fmla="*/ 894347 h 894347"/>
                <a:gd name="connsiteX2" fmla="*/ 361950 w 730417"/>
                <a:gd name="connsiteY2" fmla="*/ 199022 h 894347"/>
                <a:gd name="connsiteX3" fmla="*/ 504825 w 730417"/>
                <a:gd name="connsiteY3" fmla="*/ 199022 h 894347"/>
                <a:gd name="connsiteX4" fmla="*/ 601579 w 730417"/>
                <a:gd name="connsiteY4" fmla="*/ 6096 h 894347"/>
                <a:gd name="connsiteX5" fmla="*/ 730417 w 730417"/>
                <a:gd name="connsiteY5" fmla="*/ 0 h 894347"/>
                <a:gd name="connsiteX0" fmla="*/ 0 w 730417"/>
                <a:gd name="connsiteY0" fmla="*/ 894347 h 894347"/>
                <a:gd name="connsiteX1" fmla="*/ 123825 w 730417"/>
                <a:gd name="connsiteY1" fmla="*/ 894347 h 894347"/>
                <a:gd name="connsiteX2" fmla="*/ 361950 w 730417"/>
                <a:gd name="connsiteY2" fmla="*/ 199022 h 894347"/>
                <a:gd name="connsiteX3" fmla="*/ 504825 w 730417"/>
                <a:gd name="connsiteY3" fmla="*/ 199022 h 894347"/>
                <a:gd name="connsiteX4" fmla="*/ 607385 w 730417"/>
                <a:gd name="connsiteY4" fmla="*/ 3193 h 894347"/>
                <a:gd name="connsiteX5" fmla="*/ 730417 w 730417"/>
                <a:gd name="connsiteY5" fmla="*/ 0 h 894347"/>
                <a:gd name="connsiteX0" fmla="*/ 0 w 730417"/>
                <a:gd name="connsiteY0" fmla="*/ 894347 h 894347"/>
                <a:gd name="connsiteX1" fmla="*/ 123825 w 730417"/>
                <a:gd name="connsiteY1" fmla="*/ 894347 h 894347"/>
                <a:gd name="connsiteX2" fmla="*/ 361950 w 730417"/>
                <a:gd name="connsiteY2" fmla="*/ 199022 h 894347"/>
                <a:gd name="connsiteX3" fmla="*/ 504825 w 730417"/>
                <a:gd name="connsiteY3" fmla="*/ 215691 h 894347"/>
                <a:gd name="connsiteX4" fmla="*/ 607385 w 730417"/>
                <a:gd name="connsiteY4" fmla="*/ 3193 h 894347"/>
                <a:gd name="connsiteX5" fmla="*/ 730417 w 730417"/>
                <a:gd name="connsiteY5" fmla="*/ 0 h 894347"/>
                <a:gd name="connsiteX0" fmla="*/ 0 w 730417"/>
                <a:gd name="connsiteY0" fmla="*/ 894347 h 894347"/>
                <a:gd name="connsiteX1" fmla="*/ 123825 w 730417"/>
                <a:gd name="connsiteY1" fmla="*/ 894347 h 894347"/>
                <a:gd name="connsiteX2" fmla="*/ 352425 w 730417"/>
                <a:gd name="connsiteY2" fmla="*/ 215691 h 894347"/>
                <a:gd name="connsiteX3" fmla="*/ 504825 w 730417"/>
                <a:gd name="connsiteY3" fmla="*/ 215691 h 894347"/>
                <a:gd name="connsiteX4" fmla="*/ 607385 w 730417"/>
                <a:gd name="connsiteY4" fmla="*/ 3193 h 894347"/>
                <a:gd name="connsiteX5" fmla="*/ 730417 w 730417"/>
                <a:gd name="connsiteY5" fmla="*/ 0 h 894347"/>
                <a:gd name="connsiteX0" fmla="*/ 0 w 735180"/>
                <a:gd name="connsiteY0" fmla="*/ 891154 h 891154"/>
                <a:gd name="connsiteX1" fmla="*/ 123825 w 735180"/>
                <a:gd name="connsiteY1" fmla="*/ 891154 h 891154"/>
                <a:gd name="connsiteX2" fmla="*/ 352425 w 735180"/>
                <a:gd name="connsiteY2" fmla="*/ 212498 h 891154"/>
                <a:gd name="connsiteX3" fmla="*/ 504825 w 735180"/>
                <a:gd name="connsiteY3" fmla="*/ 212498 h 891154"/>
                <a:gd name="connsiteX4" fmla="*/ 607385 w 735180"/>
                <a:gd name="connsiteY4" fmla="*/ 0 h 891154"/>
                <a:gd name="connsiteX5" fmla="*/ 735180 w 735180"/>
                <a:gd name="connsiteY5" fmla="*/ 1570 h 891154"/>
                <a:gd name="connsiteX0" fmla="*/ 0 w 735180"/>
                <a:gd name="connsiteY0" fmla="*/ 891154 h 891154"/>
                <a:gd name="connsiteX1" fmla="*/ 123825 w 735180"/>
                <a:gd name="connsiteY1" fmla="*/ 891154 h 891154"/>
                <a:gd name="connsiteX2" fmla="*/ 409575 w 735180"/>
                <a:gd name="connsiteY2" fmla="*/ 212498 h 891154"/>
                <a:gd name="connsiteX3" fmla="*/ 504825 w 735180"/>
                <a:gd name="connsiteY3" fmla="*/ 212498 h 891154"/>
                <a:gd name="connsiteX4" fmla="*/ 607385 w 735180"/>
                <a:gd name="connsiteY4" fmla="*/ 0 h 891154"/>
                <a:gd name="connsiteX5" fmla="*/ 735180 w 735180"/>
                <a:gd name="connsiteY5" fmla="*/ 1570 h 8911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35180" h="891154">
                  <a:moveTo>
                    <a:pt x="0" y="891154"/>
                  </a:moveTo>
                  <a:lnTo>
                    <a:pt x="123825" y="891154"/>
                  </a:lnTo>
                  <a:lnTo>
                    <a:pt x="409575" y="212498"/>
                  </a:lnTo>
                  <a:lnTo>
                    <a:pt x="504825" y="212498"/>
                  </a:lnTo>
                  <a:lnTo>
                    <a:pt x="607385" y="0"/>
                  </a:lnTo>
                  <a:lnTo>
                    <a:pt x="735180" y="1570"/>
                  </a:lnTo>
                </a:path>
              </a:pathLst>
            </a:custGeom>
            <a:noFill/>
            <a:ln w="38100" cap="flat" cmpd="sng" algn="ctr">
              <a:solidFill>
                <a:srgbClr val="FF66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sv-SE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pitchFamily="-106" charset="0"/>
              </a:endParaRPr>
            </a:p>
          </p:txBody>
        </p:sp>
        <p:sp>
          <p:nvSpPr>
            <p:cNvPr id="38" name="Frihandsfigur 37"/>
            <p:cNvSpPr/>
            <p:nvPr/>
          </p:nvSpPr>
          <p:spPr bwMode="auto">
            <a:xfrm>
              <a:off x="4052390" y="5913786"/>
              <a:ext cx="735180" cy="891154"/>
            </a:xfrm>
            <a:custGeom>
              <a:avLst/>
              <a:gdLst>
                <a:gd name="connsiteX0" fmla="*/ 0 w 714375"/>
                <a:gd name="connsiteY0" fmla="*/ 923925 h 923925"/>
                <a:gd name="connsiteX1" fmla="*/ 123825 w 714375"/>
                <a:gd name="connsiteY1" fmla="*/ 923925 h 923925"/>
                <a:gd name="connsiteX2" fmla="*/ 361950 w 714375"/>
                <a:gd name="connsiteY2" fmla="*/ 228600 h 923925"/>
                <a:gd name="connsiteX3" fmla="*/ 504825 w 714375"/>
                <a:gd name="connsiteY3" fmla="*/ 228600 h 923925"/>
                <a:gd name="connsiteX4" fmla="*/ 609600 w 714375"/>
                <a:gd name="connsiteY4" fmla="*/ 0 h 923925"/>
                <a:gd name="connsiteX5" fmla="*/ 714375 w 714375"/>
                <a:gd name="connsiteY5" fmla="*/ 9525 h 923925"/>
                <a:gd name="connsiteX0" fmla="*/ 0 w 714375"/>
                <a:gd name="connsiteY0" fmla="*/ 914400 h 914400"/>
                <a:gd name="connsiteX1" fmla="*/ 123825 w 714375"/>
                <a:gd name="connsiteY1" fmla="*/ 914400 h 914400"/>
                <a:gd name="connsiteX2" fmla="*/ 361950 w 714375"/>
                <a:gd name="connsiteY2" fmla="*/ 219075 h 914400"/>
                <a:gd name="connsiteX3" fmla="*/ 504825 w 714375"/>
                <a:gd name="connsiteY3" fmla="*/ 219075 h 914400"/>
                <a:gd name="connsiteX4" fmla="*/ 601579 w 714375"/>
                <a:gd name="connsiteY4" fmla="*/ 14538 h 914400"/>
                <a:gd name="connsiteX5" fmla="*/ 714375 w 714375"/>
                <a:gd name="connsiteY5" fmla="*/ 0 h 914400"/>
                <a:gd name="connsiteX0" fmla="*/ 0 w 730417"/>
                <a:gd name="connsiteY0" fmla="*/ 906379 h 906379"/>
                <a:gd name="connsiteX1" fmla="*/ 123825 w 730417"/>
                <a:gd name="connsiteY1" fmla="*/ 906379 h 906379"/>
                <a:gd name="connsiteX2" fmla="*/ 361950 w 730417"/>
                <a:gd name="connsiteY2" fmla="*/ 211054 h 906379"/>
                <a:gd name="connsiteX3" fmla="*/ 504825 w 730417"/>
                <a:gd name="connsiteY3" fmla="*/ 211054 h 906379"/>
                <a:gd name="connsiteX4" fmla="*/ 601579 w 730417"/>
                <a:gd name="connsiteY4" fmla="*/ 6517 h 906379"/>
                <a:gd name="connsiteX5" fmla="*/ 730417 w 730417"/>
                <a:gd name="connsiteY5" fmla="*/ 0 h 906379"/>
                <a:gd name="connsiteX0" fmla="*/ 0 w 730417"/>
                <a:gd name="connsiteY0" fmla="*/ 899862 h 899862"/>
                <a:gd name="connsiteX1" fmla="*/ 123825 w 730417"/>
                <a:gd name="connsiteY1" fmla="*/ 899862 h 899862"/>
                <a:gd name="connsiteX2" fmla="*/ 361950 w 730417"/>
                <a:gd name="connsiteY2" fmla="*/ 204537 h 899862"/>
                <a:gd name="connsiteX3" fmla="*/ 504825 w 730417"/>
                <a:gd name="connsiteY3" fmla="*/ 204537 h 899862"/>
                <a:gd name="connsiteX4" fmla="*/ 601579 w 730417"/>
                <a:gd name="connsiteY4" fmla="*/ 0 h 899862"/>
                <a:gd name="connsiteX5" fmla="*/ 730417 w 730417"/>
                <a:gd name="connsiteY5" fmla="*/ 5515 h 899862"/>
                <a:gd name="connsiteX0" fmla="*/ 0 w 730417"/>
                <a:gd name="connsiteY0" fmla="*/ 894347 h 894347"/>
                <a:gd name="connsiteX1" fmla="*/ 123825 w 730417"/>
                <a:gd name="connsiteY1" fmla="*/ 894347 h 894347"/>
                <a:gd name="connsiteX2" fmla="*/ 361950 w 730417"/>
                <a:gd name="connsiteY2" fmla="*/ 199022 h 894347"/>
                <a:gd name="connsiteX3" fmla="*/ 504825 w 730417"/>
                <a:gd name="connsiteY3" fmla="*/ 199022 h 894347"/>
                <a:gd name="connsiteX4" fmla="*/ 601579 w 730417"/>
                <a:gd name="connsiteY4" fmla="*/ 6096 h 894347"/>
                <a:gd name="connsiteX5" fmla="*/ 730417 w 730417"/>
                <a:gd name="connsiteY5" fmla="*/ 0 h 894347"/>
                <a:gd name="connsiteX0" fmla="*/ 0 w 730417"/>
                <a:gd name="connsiteY0" fmla="*/ 894347 h 894347"/>
                <a:gd name="connsiteX1" fmla="*/ 123825 w 730417"/>
                <a:gd name="connsiteY1" fmla="*/ 894347 h 894347"/>
                <a:gd name="connsiteX2" fmla="*/ 361950 w 730417"/>
                <a:gd name="connsiteY2" fmla="*/ 199022 h 894347"/>
                <a:gd name="connsiteX3" fmla="*/ 504825 w 730417"/>
                <a:gd name="connsiteY3" fmla="*/ 199022 h 894347"/>
                <a:gd name="connsiteX4" fmla="*/ 607385 w 730417"/>
                <a:gd name="connsiteY4" fmla="*/ 3193 h 894347"/>
                <a:gd name="connsiteX5" fmla="*/ 730417 w 730417"/>
                <a:gd name="connsiteY5" fmla="*/ 0 h 894347"/>
                <a:gd name="connsiteX0" fmla="*/ 0 w 730417"/>
                <a:gd name="connsiteY0" fmla="*/ 894347 h 894347"/>
                <a:gd name="connsiteX1" fmla="*/ 123825 w 730417"/>
                <a:gd name="connsiteY1" fmla="*/ 894347 h 894347"/>
                <a:gd name="connsiteX2" fmla="*/ 361950 w 730417"/>
                <a:gd name="connsiteY2" fmla="*/ 199022 h 894347"/>
                <a:gd name="connsiteX3" fmla="*/ 504825 w 730417"/>
                <a:gd name="connsiteY3" fmla="*/ 215691 h 894347"/>
                <a:gd name="connsiteX4" fmla="*/ 607385 w 730417"/>
                <a:gd name="connsiteY4" fmla="*/ 3193 h 894347"/>
                <a:gd name="connsiteX5" fmla="*/ 730417 w 730417"/>
                <a:gd name="connsiteY5" fmla="*/ 0 h 894347"/>
                <a:gd name="connsiteX0" fmla="*/ 0 w 730417"/>
                <a:gd name="connsiteY0" fmla="*/ 894347 h 894347"/>
                <a:gd name="connsiteX1" fmla="*/ 123825 w 730417"/>
                <a:gd name="connsiteY1" fmla="*/ 894347 h 894347"/>
                <a:gd name="connsiteX2" fmla="*/ 352425 w 730417"/>
                <a:gd name="connsiteY2" fmla="*/ 215691 h 894347"/>
                <a:gd name="connsiteX3" fmla="*/ 504825 w 730417"/>
                <a:gd name="connsiteY3" fmla="*/ 215691 h 894347"/>
                <a:gd name="connsiteX4" fmla="*/ 607385 w 730417"/>
                <a:gd name="connsiteY4" fmla="*/ 3193 h 894347"/>
                <a:gd name="connsiteX5" fmla="*/ 730417 w 730417"/>
                <a:gd name="connsiteY5" fmla="*/ 0 h 894347"/>
                <a:gd name="connsiteX0" fmla="*/ 0 w 735180"/>
                <a:gd name="connsiteY0" fmla="*/ 891154 h 891154"/>
                <a:gd name="connsiteX1" fmla="*/ 123825 w 735180"/>
                <a:gd name="connsiteY1" fmla="*/ 891154 h 891154"/>
                <a:gd name="connsiteX2" fmla="*/ 352425 w 735180"/>
                <a:gd name="connsiteY2" fmla="*/ 212498 h 891154"/>
                <a:gd name="connsiteX3" fmla="*/ 504825 w 735180"/>
                <a:gd name="connsiteY3" fmla="*/ 212498 h 891154"/>
                <a:gd name="connsiteX4" fmla="*/ 607385 w 735180"/>
                <a:gd name="connsiteY4" fmla="*/ 0 h 891154"/>
                <a:gd name="connsiteX5" fmla="*/ 735180 w 735180"/>
                <a:gd name="connsiteY5" fmla="*/ 1570 h 891154"/>
                <a:gd name="connsiteX0" fmla="*/ 0 w 735180"/>
                <a:gd name="connsiteY0" fmla="*/ 891154 h 891154"/>
                <a:gd name="connsiteX1" fmla="*/ 123825 w 735180"/>
                <a:gd name="connsiteY1" fmla="*/ 891154 h 891154"/>
                <a:gd name="connsiteX2" fmla="*/ 409575 w 735180"/>
                <a:gd name="connsiteY2" fmla="*/ 212498 h 891154"/>
                <a:gd name="connsiteX3" fmla="*/ 504825 w 735180"/>
                <a:gd name="connsiteY3" fmla="*/ 212498 h 891154"/>
                <a:gd name="connsiteX4" fmla="*/ 607385 w 735180"/>
                <a:gd name="connsiteY4" fmla="*/ 0 h 891154"/>
                <a:gd name="connsiteX5" fmla="*/ 735180 w 735180"/>
                <a:gd name="connsiteY5" fmla="*/ 1570 h 8911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35180" h="891154">
                  <a:moveTo>
                    <a:pt x="0" y="891154"/>
                  </a:moveTo>
                  <a:lnTo>
                    <a:pt x="123825" y="891154"/>
                  </a:lnTo>
                  <a:lnTo>
                    <a:pt x="409575" y="212498"/>
                  </a:lnTo>
                  <a:lnTo>
                    <a:pt x="504825" y="212498"/>
                  </a:lnTo>
                  <a:lnTo>
                    <a:pt x="607385" y="0"/>
                  </a:lnTo>
                  <a:lnTo>
                    <a:pt x="735180" y="1570"/>
                  </a:lnTo>
                </a:path>
              </a:pathLst>
            </a:custGeom>
            <a:noFill/>
            <a:ln w="38100" cap="flat" cmpd="sng" algn="ctr">
              <a:solidFill>
                <a:srgbClr val="FF66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sv-SE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pitchFamily="-106" charset="0"/>
              </a:endParaRPr>
            </a:p>
          </p:txBody>
        </p:sp>
      </p:grpSp>
      <p:sp>
        <p:nvSpPr>
          <p:cNvPr id="39" name="Content Placeholder 2"/>
          <p:cNvSpPr>
            <a:spLocks noGrp="1"/>
          </p:cNvSpPr>
          <p:nvPr>
            <p:ph idx="1"/>
          </p:nvPr>
        </p:nvSpPr>
        <p:spPr>
          <a:xfrm>
            <a:off x="384533" y="2074103"/>
            <a:ext cx="4200525" cy="4408714"/>
          </a:xfrm>
        </p:spPr>
        <p:txBody>
          <a:bodyPr/>
          <a:lstStyle/>
          <a:p>
            <a:endParaRPr lang="sv-SE" sz="2400" dirty="0" smtClean="0"/>
          </a:p>
          <a:p>
            <a:r>
              <a:rPr lang="sv-SE" sz="2400" dirty="0" smtClean="0"/>
              <a:t>Transport-</a:t>
            </a:r>
            <a:br>
              <a:rPr lang="sv-SE" sz="2400" dirty="0" smtClean="0"/>
            </a:br>
            <a:r>
              <a:rPr lang="sv-SE" sz="2400" dirty="0" smtClean="0"/>
              <a:t>sträcka</a:t>
            </a:r>
          </a:p>
          <a:p>
            <a:endParaRPr lang="en-US" sz="2400" dirty="0" smtClean="0"/>
          </a:p>
          <a:p>
            <a:endParaRPr lang="sv-SE" sz="2400" dirty="0" smtClean="0"/>
          </a:p>
          <a:p>
            <a:r>
              <a:rPr lang="sv-SE" sz="2400" dirty="0" smtClean="0"/>
              <a:t>Gångtid</a:t>
            </a:r>
          </a:p>
          <a:p>
            <a:endParaRPr lang="sv-SE" sz="2400" dirty="0" smtClean="0"/>
          </a:p>
          <a:p>
            <a:endParaRPr lang="en-US" sz="2400" dirty="0" smtClean="0"/>
          </a:p>
        </p:txBody>
      </p:sp>
      <p:sp>
        <p:nvSpPr>
          <p:cNvPr id="40" name="Content Placeholder 2"/>
          <p:cNvSpPr txBox="1">
            <a:spLocks/>
          </p:cNvSpPr>
          <p:nvPr/>
        </p:nvSpPr>
        <p:spPr bwMode="auto">
          <a:xfrm>
            <a:off x="5945015" y="2069747"/>
            <a:ext cx="4200525" cy="44087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4287" tIns="52144" rIns="104287" bIns="52144" numCol="1" anchor="t" anchorCtr="0" compatLnSpc="1">
            <a:prstTxWarp prst="textNoShape">
              <a:avLst/>
            </a:prstTxWarp>
          </a:bodyPr>
          <a:lstStyle/>
          <a:p>
            <a:pPr marL="390525" marR="0" lvl="0" indent="-390525" algn="l" defTabSz="1042988" rtl="0" eaLnBrk="0" fontAlgn="base" latinLnBrk="0" hangingPunct="0">
              <a:lnSpc>
                <a:spcPct val="100000"/>
              </a:lnSpc>
              <a:spcBef>
                <a:spcPct val="25000"/>
              </a:spcBef>
              <a:spcAft>
                <a:spcPct val="0"/>
              </a:spcAft>
              <a:buClr>
                <a:srgbClr val="3D6B3A"/>
              </a:buClr>
              <a:buSzTx/>
              <a:buFont typeface="Times" pitchFamily="18" charset="0"/>
              <a:buChar char="•"/>
              <a:tabLst/>
              <a:defRPr/>
            </a:pPr>
            <a:endParaRPr kumimoji="0" lang="sv-SE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ＭＳ Ｐゴシック" pitchFamily="1" charset="-128"/>
            </a:endParaRPr>
          </a:p>
          <a:p>
            <a:pPr marL="390525" marR="0" lvl="0" indent="-390525" algn="l" defTabSz="1042988" rtl="0" eaLnBrk="0" fontAlgn="base" latinLnBrk="0" hangingPunct="0">
              <a:lnSpc>
                <a:spcPct val="100000"/>
              </a:lnSpc>
              <a:spcBef>
                <a:spcPct val="25000"/>
              </a:spcBef>
              <a:spcAft>
                <a:spcPct val="0"/>
              </a:spcAft>
              <a:buClr>
                <a:srgbClr val="3D6B3A"/>
              </a:buClr>
              <a:buSzTx/>
              <a:buFont typeface="Times" pitchFamily="18" charset="0"/>
              <a:buChar char="•"/>
              <a:tabLst/>
              <a:defRPr/>
            </a:pPr>
            <a:r>
              <a:rPr kumimoji="0" lang="sv-SE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ＭＳ Ｐゴシック" pitchFamily="1" charset="-128"/>
              </a:rPr>
              <a:t>Förskjutning</a:t>
            </a:r>
          </a:p>
          <a:p>
            <a:pPr marL="390525" marR="0" lvl="0" indent="-390525" algn="l" defTabSz="1042988" rtl="0" eaLnBrk="0" fontAlgn="base" latinLnBrk="0" hangingPunct="0">
              <a:lnSpc>
                <a:spcPct val="100000"/>
              </a:lnSpc>
              <a:spcBef>
                <a:spcPct val="25000"/>
              </a:spcBef>
              <a:spcAft>
                <a:spcPct val="0"/>
              </a:spcAft>
              <a:buClr>
                <a:srgbClr val="3D6B3A"/>
              </a:buClr>
              <a:buSzTx/>
              <a:buFont typeface="Times" pitchFamily="18" charset="0"/>
              <a:buChar char="•"/>
              <a:tabLst/>
              <a:defRPr/>
            </a:pPr>
            <a:endParaRPr kumimoji="0" lang="en-US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ＭＳ Ｐゴシック" pitchFamily="1" charset="-128"/>
            </a:endParaRPr>
          </a:p>
          <a:p>
            <a:pPr marL="390525" marR="0" lvl="0" indent="-390525" algn="l" defTabSz="1042988" rtl="0" eaLnBrk="0" fontAlgn="base" latinLnBrk="0" hangingPunct="0">
              <a:lnSpc>
                <a:spcPct val="100000"/>
              </a:lnSpc>
              <a:spcBef>
                <a:spcPct val="25000"/>
              </a:spcBef>
              <a:spcAft>
                <a:spcPct val="0"/>
              </a:spcAft>
              <a:buClr>
                <a:srgbClr val="3D6B3A"/>
              </a:buClr>
              <a:buSzTx/>
              <a:buFont typeface="Times" pitchFamily="18" charset="0"/>
              <a:buChar char="•"/>
              <a:tabLst/>
              <a:defRPr/>
            </a:pPr>
            <a:endParaRPr lang="en-US" kern="0" dirty="0" smtClean="0">
              <a:latin typeface="Arial" charset="0"/>
              <a:ea typeface="ＭＳ Ｐゴシック" pitchFamily="1" charset="-128"/>
            </a:endParaRPr>
          </a:p>
          <a:p>
            <a:pPr marL="390525" marR="0" lvl="0" indent="-390525" algn="l" defTabSz="1042988" rtl="0" eaLnBrk="0" fontAlgn="base" latinLnBrk="0" hangingPunct="0">
              <a:lnSpc>
                <a:spcPct val="100000"/>
              </a:lnSpc>
              <a:spcBef>
                <a:spcPct val="25000"/>
              </a:spcBef>
              <a:spcAft>
                <a:spcPct val="0"/>
              </a:spcAft>
              <a:buClr>
                <a:srgbClr val="3D6B3A"/>
              </a:buClr>
              <a:buSzTx/>
              <a:buFont typeface="Times" pitchFamily="18" charset="0"/>
              <a:buChar char="•"/>
              <a:tabLst/>
              <a:defRPr/>
            </a:pPr>
            <a:endParaRPr kumimoji="0" lang="sv-SE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ＭＳ Ｐゴシック" pitchFamily="1" charset="-128"/>
            </a:endParaRPr>
          </a:p>
          <a:p>
            <a:pPr marL="390525" marR="0" lvl="0" indent="-390525" algn="l" defTabSz="1042988" rtl="0" eaLnBrk="0" fontAlgn="base" latinLnBrk="0" hangingPunct="0">
              <a:lnSpc>
                <a:spcPct val="100000"/>
              </a:lnSpc>
              <a:spcBef>
                <a:spcPct val="25000"/>
              </a:spcBef>
              <a:spcAft>
                <a:spcPct val="0"/>
              </a:spcAft>
              <a:buClr>
                <a:srgbClr val="3D6B3A"/>
              </a:buClr>
              <a:buSzTx/>
              <a:buFont typeface="Times" pitchFamily="18" charset="0"/>
              <a:buChar char="•"/>
              <a:tabLst/>
              <a:defRPr/>
            </a:pPr>
            <a:r>
              <a:rPr kumimoji="0" lang="sv-SE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ＭＳ Ｐゴシック" pitchFamily="1" charset="-128"/>
              </a:rPr>
              <a:t>Stryka tåg</a:t>
            </a:r>
          </a:p>
        </p:txBody>
      </p:sp>
      <p:sp>
        <p:nvSpPr>
          <p:cNvPr id="41" name="Content Placeholder 2"/>
          <p:cNvSpPr txBox="1">
            <a:spLocks/>
          </p:cNvSpPr>
          <p:nvPr/>
        </p:nvSpPr>
        <p:spPr bwMode="auto">
          <a:xfrm>
            <a:off x="393244" y="5661819"/>
            <a:ext cx="10004430" cy="929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4287" tIns="52144" rIns="104287" bIns="52144" numCol="1" anchor="t" anchorCtr="0" compatLnSpc="1">
            <a:prstTxWarp prst="textNoShape">
              <a:avLst/>
            </a:prstTxWarp>
          </a:bodyPr>
          <a:lstStyle/>
          <a:p>
            <a:pPr marL="390525" marR="0" lvl="0" indent="-390525" algn="l" defTabSz="1042988" rtl="0" eaLnBrk="0" fontAlgn="base" latinLnBrk="0" hangingPunct="0">
              <a:lnSpc>
                <a:spcPct val="100000"/>
              </a:lnSpc>
              <a:spcBef>
                <a:spcPct val="25000"/>
              </a:spcBef>
              <a:spcAft>
                <a:spcPct val="0"/>
              </a:spcAft>
              <a:buClr>
                <a:srgbClr val="3D6B3A"/>
              </a:buClr>
              <a:buSzTx/>
              <a:buFont typeface="Times" pitchFamily="18" charset="0"/>
              <a:buChar char="•"/>
              <a:tabLst/>
              <a:defRPr/>
            </a:pPr>
            <a:r>
              <a:rPr kumimoji="0" lang="en-US" sz="23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ＭＳ Ｐゴシック" pitchFamily="1" charset="-128"/>
                <a:cs typeface="+mn-cs"/>
              </a:rPr>
              <a:t>Finns </a:t>
            </a:r>
            <a:r>
              <a:rPr kumimoji="0" lang="en-US" sz="23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ＭＳ Ｐゴシック" pitchFamily="1" charset="-128"/>
                <a:cs typeface="+mn-cs"/>
              </a:rPr>
              <a:t>ingen</a:t>
            </a:r>
            <a:r>
              <a:rPr kumimoji="0" lang="en-US" sz="23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ＭＳ Ｐゴシック" pitchFamily="1" charset="-128"/>
                <a:cs typeface="+mn-cs"/>
              </a:rPr>
              <a:t> </a:t>
            </a:r>
            <a:r>
              <a:rPr kumimoji="0" lang="en-US" sz="2300" b="0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ＭＳ Ｐゴシック" pitchFamily="1" charset="-128"/>
                <a:cs typeface="+mn-cs"/>
              </a:rPr>
              <a:t>värdering</a:t>
            </a:r>
            <a:r>
              <a:rPr kumimoji="0" lang="en-US" sz="23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ＭＳ Ｐゴシック" pitchFamily="1" charset="-128"/>
                <a:cs typeface="+mn-cs"/>
              </a:rPr>
              <a:t> </a:t>
            </a:r>
            <a:r>
              <a:rPr kumimoji="0" lang="en-US" sz="2300" b="0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ＭＳ Ｐゴシック" pitchFamily="1" charset="-128"/>
                <a:cs typeface="+mn-cs"/>
              </a:rPr>
              <a:t>av</a:t>
            </a:r>
            <a:r>
              <a:rPr kumimoji="0" lang="en-US" sz="23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ＭＳ Ｐゴシック" pitchFamily="1" charset="-128"/>
                <a:cs typeface="+mn-cs"/>
              </a:rPr>
              <a:t> </a:t>
            </a:r>
            <a:r>
              <a:rPr kumimoji="0" lang="en-US" sz="23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ＭＳ Ｐゴシック" pitchFamily="1" charset="-128"/>
                <a:cs typeface="+mn-cs"/>
              </a:rPr>
              <a:t>kvalitet</a:t>
            </a:r>
            <a:r>
              <a:rPr lang="en-US" sz="2300" kern="0" dirty="0" smtClean="0">
                <a:latin typeface="Arial" charset="0"/>
                <a:ea typeface="ＭＳ Ｐゴシック" pitchFamily="1" charset="-128"/>
              </a:rPr>
              <a:t> (</a:t>
            </a:r>
            <a:r>
              <a:rPr kumimoji="0" lang="en-US" sz="23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ＭＳ Ｐゴシック" pitchFamily="1" charset="-128"/>
                <a:cs typeface="+mn-cs"/>
              </a:rPr>
              <a:t>robusthet</a:t>
            </a:r>
            <a:r>
              <a:rPr kumimoji="0" lang="en-US" sz="23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ＭＳ Ｐゴシック" pitchFamily="1" charset="-128"/>
                <a:cs typeface="+mn-cs"/>
              </a:rPr>
              <a:t>, </a:t>
            </a:r>
            <a:r>
              <a:rPr kumimoji="0" lang="en-US" sz="23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ＭＳ Ｐゴシック" pitchFamily="1" charset="-128"/>
                <a:cs typeface="+mn-cs"/>
              </a:rPr>
              <a:t>möjlighet</a:t>
            </a:r>
            <a:r>
              <a:rPr kumimoji="0" lang="en-US" sz="23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ＭＳ Ｐゴシック" pitchFamily="1" charset="-128"/>
                <a:cs typeface="+mn-cs"/>
              </a:rPr>
              <a:t> </a:t>
            </a:r>
            <a:r>
              <a:rPr kumimoji="0" lang="en-US" sz="2300" b="0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ＭＳ Ｐゴシック" pitchFamily="1" charset="-128"/>
                <a:cs typeface="+mn-cs"/>
              </a:rPr>
              <a:t>att</a:t>
            </a:r>
            <a:r>
              <a:rPr kumimoji="0" lang="en-US" sz="23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ＭＳ Ｐゴシック" pitchFamily="1" charset="-128"/>
                <a:cs typeface="+mn-cs"/>
              </a:rPr>
              <a:t> </a:t>
            </a:r>
            <a:r>
              <a:rPr kumimoji="0" lang="en-US" sz="2300" b="0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ＭＳ Ｐゴシック" pitchFamily="1" charset="-128"/>
                <a:cs typeface="+mn-cs"/>
              </a:rPr>
              <a:t>nå</a:t>
            </a:r>
            <a:r>
              <a:rPr kumimoji="0" lang="en-US" sz="23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ＭＳ Ｐゴシック" pitchFamily="1" charset="-128"/>
                <a:cs typeface="+mn-cs"/>
              </a:rPr>
              <a:t> </a:t>
            </a:r>
            <a:r>
              <a:rPr kumimoji="0" lang="en-US" sz="2300" b="0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ＭＳ Ｐゴシック" pitchFamily="1" charset="-128"/>
                <a:cs typeface="+mn-cs"/>
              </a:rPr>
              <a:t>punktlighet</a:t>
            </a:r>
            <a:r>
              <a:rPr kumimoji="0" lang="en-US" sz="23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ＭＳ Ｐゴシック" pitchFamily="1" charset="-128"/>
                <a:cs typeface="+mn-cs"/>
              </a:rPr>
              <a:t>)</a:t>
            </a:r>
            <a:r>
              <a:rPr kumimoji="0" lang="en-US" sz="23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ＭＳ Ｐゴシック" pitchFamily="1" charset="-128"/>
                <a:cs typeface="+mn-cs"/>
              </a:rPr>
              <a:t/>
            </a:r>
            <a:br>
              <a:rPr kumimoji="0" lang="en-US" sz="23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ＭＳ Ｐゴシック" pitchFamily="1" charset="-128"/>
                <a:cs typeface="+mn-cs"/>
              </a:rPr>
            </a:br>
            <a:r>
              <a:rPr lang="en-US" sz="1800" i="1" kern="0" noProof="0" dirty="0" err="1" smtClean="0">
                <a:latin typeface="Arial" charset="0"/>
                <a:ea typeface="ＭＳ Ｐゴシック" pitchFamily="1" charset="-128"/>
              </a:rPr>
              <a:t>Tas</a:t>
            </a:r>
            <a:r>
              <a:rPr lang="en-US" sz="1800" i="1" kern="0" noProof="0" dirty="0" smtClean="0">
                <a:latin typeface="Arial" charset="0"/>
                <a:ea typeface="ＭＳ Ｐゴシック" pitchFamily="1" charset="-128"/>
              </a:rPr>
              <a:t> </a:t>
            </a:r>
            <a:r>
              <a:rPr lang="en-US" sz="1800" i="1" kern="0" noProof="0" dirty="0" err="1" smtClean="0">
                <a:latin typeface="Arial" charset="0"/>
                <a:ea typeface="ＭＳ Ｐゴシック" pitchFamily="1" charset="-128"/>
              </a:rPr>
              <a:t>höjd</a:t>
            </a:r>
            <a:r>
              <a:rPr lang="en-US" sz="1800" i="1" kern="0" noProof="0" dirty="0" smtClean="0">
                <a:latin typeface="Arial" charset="0"/>
                <a:ea typeface="ＭＳ Ｐゴシック" pitchFamily="1" charset="-128"/>
              </a:rPr>
              <a:t> </a:t>
            </a:r>
            <a:r>
              <a:rPr lang="en-US" sz="1800" i="1" kern="0" noProof="0" dirty="0" err="1" smtClean="0">
                <a:latin typeface="Arial" charset="0"/>
                <a:ea typeface="ＭＳ Ｐゴシック" pitchFamily="1" charset="-128"/>
              </a:rPr>
              <a:t>för</a:t>
            </a:r>
            <a:r>
              <a:rPr lang="en-US" sz="1800" i="1" kern="0" noProof="0" dirty="0" smtClean="0">
                <a:latin typeface="Arial" charset="0"/>
                <a:ea typeface="ＭＳ Ｐゴシック" pitchFamily="1" charset="-128"/>
              </a:rPr>
              <a:t> </a:t>
            </a:r>
            <a:r>
              <a:rPr lang="en-US" sz="1800" i="1" kern="0" noProof="0" dirty="0" err="1" smtClean="0">
                <a:latin typeface="Arial" charset="0"/>
                <a:ea typeface="ＭＳ Ｐゴシック" pitchFamily="1" charset="-128"/>
              </a:rPr>
              <a:t>genom</a:t>
            </a:r>
            <a:r>
              <a:rPr lang="en-US" sz="1800" i="1" kern="0" noProof="0" dirty="0" smtClean="0">
                <a:latin typeface="Arial" charset="0"/>
                <a:ea typeface="ＭＳ Ｐゴシック" pitchFamily="1" charset="-128"/>
              </a:rPr>
              <a:t> </a:t>
            </a:r>
            <a:r>
              <a:rPr lang="en-US" sz="1800" i="1" kern="0" noProof="0" dirty="0" err="1" smtClean="0">
                <a:latin typeface="Arial" charset="0"/>
                <a:ea typeface="ＭＳ Ｐゴシック" pitchFamily="1" charset="-128"/>
              </a:rPr>
              <a:t>nodtillägg</a:t>
            </a:r>
            <a:r>
              <a:rPr lang="en-US" sz="1800" i="1" kern="0" noProof="0" dirty="0" smtClean="0">
                <a:latin typeface="Arial" charset="0"/>
                <a:ea typeface="ＭＳ Ｐゴシック" pitchFamily="1" charset="-128"/>
              </a:rPr>
              <a:t>, </a:t>
            </a:r>
            <a:r>
              <a:rPr lang="en-US" sz="1800" i="1" kern="0" noProof="0" dirty="0" err="1" smtClean="0">
                <a:latin typeface="Arial" charset="0"/>
                <a:ea typeface="ＭＳ Ｐゴシック" pitchFamily="1" charset="-128"/>
              </a:rPr>
              <a:t>trångsektorsplaner</a:t>
            </a:r>
            <a:r>
              <a:rPr lang="en-US" sz="1800" i="1" kern="0" noProof="0" dirty="0" smtClean="0">
                <a:latin typeface="Arial" charset="0"/>
                <a:ea typeface="ＭＳ Ｐゴシック" pitchFamily="1" charset="-128"/>
              </a:rPr>
              <a:t> mm</a:t>
            </a:r>
            <a:endParaRPr kumimoji="0" lang="sv-SE" sz="23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ＭＳ Ｐゴシック" pitchFamily="1" charset="-128"/>
              <a:cs typeface="+mn-cs"/>
            </a:endParaRPr>
          </a:p>
          <a:p>
            <a:pPr marL="390525" marR="0" lvl="0" indent="-390525" algn="l" defTabSz="1042988" rtl="0" eaLnBrk="0" fontAlgn="base" latinLnBrk="0" hangingPunct="0">
              <a:lnSpc>
                <a:spcPct val="100000"/>
              </a:lnSpc>
              <a:spcBef>
                <a:spcPct val="25000"/>
              </a:spcBef>
              <a:spcAft>
                <a:spcPct val="0"/>
              </a:spcAft>
              <a:buClr>
                <a:srgbClr val="3D6B3A"/>
              </a:buClr>
              <a:buSzTx/>
              <a:buFont typeface="Times" pitchFamily="18" charset="0"/>
              <a:buChar char="•"/>
              <a:tabLst/>
              <a:defRPr/>
            </a:pPr>
            <a:endParaRPr kumimoji="0" lang="sv-SE" sz="23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ＭＳ Ｐゴシック" pitchFamily="1" charset="-128"/>
              <a:cs typeface="+mn-cs"/>
            </a:endParaRPr>
          </a:p>
          <a:p>
            <a:pPr marL="390525" marR="0" lvl="0" indent="-390525" algn="l" defTabSz="1042988" rtl="0" eaLnBrk="0" fontAlgn="base" latinLnBrk="0" hangingPunct="0">
              <a:lnSpc>
                <a:spcPct val="100000"/>
              </a:lnSpc>
              <a:spcBef>
                <a:spcPct val="25000"/>
              </a:spcBef>
              <a:spcAft>
                <a:spcPct val="0"/>
              </a:spcAft>
              <a:buClr>
                <a:srgbClr val="3D6B3A"/>
              </a:buClr>
              <a:buSzTx/>
              <a:buFont typeface="Times" pitchFamily="18" charset="0"/>
              <a:buChar char="•"/>
              <a:tabLst/>
              <a:defRPr/>
            </a:pPr>
            <a:endParaRPr kumimoji="0" lang="en-US" sz="23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ＭＳ Ｐゴシック" pitchFamily="1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978799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Två fundamentala problem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4149" y="1864659"/>
            <a:ext cx="9567081" cy="4505429"/>
          </a:xfrm>
        </p:spPr>
        <p:txBody>
          <a:bodyPr/>
          <a:lstStyle/>
          <a:p>
            <a:r>
              <a:rPr lang="sv-SE" sz="2800" dirty="0" smtClean="0"/>
              <a:t>Värdering av ändrade avgångstider okänslig för omgivande avgångstider </a:t>
            </a:r>
          </a:p>
          <a:p>
            <a:pPr lvl="1"/>
            <a:r>
              <a:rPr lang="sv-SE" sz="2000" dirty="0" smtClean="0"/>
              <a:t>T ex: ändra avgångstider från 00, 15, 30, 45… till 05, 20, 35, 50… =&gt; förlust!</a:t>
            </a:r>
          </a:p>
          <a:p>
            <a:pPr lvl="1"/>
            <a:r>
              <a:rPr lang="sv-SE" sz="2000" dirty="0" smtClean="0"/>
              <a:t>Värdering av 5 minuter senare avgång bör bero på om det är 2-timmarstrafik eller 10-minuterstrafik</a:t>
            </a:r>
          </a:p>
          <a:p>
            <a:r>
              <a:rPr lang="sv-SE" sz="2800" dirty="0" smtClean="0"/>
              <a:t>Konstanta värderingar ger ”hörnlösningar”</a:t>
            </a:r>
          </a:p>
          <a:p>
            <a:pPr lvl="1"/>
            <a:r>
              <a:rPr lang="sv-SE" sz="2000" dirty="0" smtClean="0"/>
              <a:t>Om </a:t>
            </a:r>
            <a:r>
              <a:rPr lang="sv-SE" sz="2000" dirty="0" err="1" smtClean="0"/>
              <a:t>tågtyp</a:t>
            </a:r>
            <a:r>
              <a:rPr lang="sv-SE" sz="2000" dirty="0" smtClean="0"/>
              <a:t> X </a:t>
            </a:r>
            <a:r>
              <a:rPr lang="sv-SE" sz="2000" dirty="0" smtClean="0"/>
              <a:t>mer ”värt” än </a:t>
            </a:r>
            <a:r>
              <a:rPr lang="sv-SE" sz="2000" dirty="0" err="1" smtClean="0"/>
              <a:t>tågtyp</a:t>
            </a:r>
            <a:r>
              <a:rPr lang="sv-SE" sz="2000" dirty="0" smtClean="0"/>
              <a:t> </a:t>
            </a:r>
            <a:r>
              <a:rPr lang="sv-SE" sz="2000" dirty="0" smtClean="0"/>
              <a:t>Y är det </a:t>
            </a:r>
            <a:r>
              <a:rPr lang="sv-SE" sz="2000" b="1" i="1" dirty="0" smtClean="0"/>
              <a:t>alltid</a:t>
            </a:r>
            <a:r>
              <a:rPr lang="sv-SE" sz="2000" dirty="0" smtClean="0"/>
              <a:t>  det – kan ta </a:t>
            </a:r>
            <a:r>
              <a:rPr lang="sv-SE" sz="2000" b="1" i="1" dirty="0" smtClean="0"/>
              <a:t>all</a:t>
            </a:r>
            <a:r>
              <a:rPr lang="sv-SE" sz="2000" dirty="0" smtClean="0"/>
              <a:t> </a:t>
            </a:r>
            <a:r>
              <a:rPr lang="sv-SE" sz="2000" dirty="0" smtClean="0"/>
              <a:t>kapacitet</a:t>
            </a:r>
            <a:endParaRPr lang="sv-SE" sz="2000" dirty="0" smtClean="0"/>
          </a:p>
          <a:p>
            <a:pPr lvl="1"/>
            <a:r>
              <a:rPr lang="sv-SE" sz="2000" dirty="0" smtClean="0"/>
              <a:t>Kommer aldrig ge utfall typ ”några X, några Y” om X vill ha alla lägen</a:t>
            </a:r>
          </a:p>
          <a:p>
            <a:pPr lvl="1"/>
            <a:r>
              <a:rPr lang="sv-SE" sz="2000" dirty="0" smtClean="0"/>
              <a:t>Måste ha </a:t>
            </a:r>
            <a:r>
              <a:rPr lang="sv-SE" sz="2000" b="1" i="1" dirty="0" smtClean="0"/>
              <a:t>marginella</a:t>
            </a:r>
            <a:r>
              <a:rPr lang="sv-SE" sz="2000" dirty="0" smtClean="0"/>
              <a:t> värderingar av ett tåg mer/mindre för att lösa detta</a:t>
            </a:r>
            <a:endParaRPr lang="sv-SE" sz="2000" dirty="0"/>
          </a:p>
        </p:txBody>
      </p:sp>
    </p:spTree>
    <p:extLst>
      <p:ext uri="{BB962C8B-B14F-4D97-AF65-F5344CB8AC3E}">
        <p14:creationId xmlns:p14="http://schemas.microsoft.com/office/powerpoint/2010/main" val="9326459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27015" y="1638471"/>
            <a:ext cx="9072077" cy="5008131"/>
          </a:xfrm>
        </p:spPr>
        <p:txBody>
          <a:bodyPr/>
          <a:lstStyle/>
          <a:p>
            <a:r>
              <a:rPr lang="sv-SE" sz="2800" dirty="0"/>
              <a:t>Fråga 1: Vilken information kan </a:t>
            </a:r>
            <a:r>
              <a:rPr lang="sv-SE" sz="2800" dirty="0" err="1"/>
              <a:t>TrV</a:t>
            </a:r>
            <a:r>
              <a:rPr lang="sv-SE" sz="2800" dirty="0"/>
              <a:t> i princip ha?</a:t>
            </a:r>
          </a:p>
          <a:p>
            <a:pPr lvl="1"/>
            <a:r>
              <a:rPr lang="sv-SE" sz="2400" dirty="0"/>
              <a:t>Tidtabellen – gångtider, avgångstider osv.; antal resenärer på pendeltåg…</a:t>
            </a:r>
          </a:p>
          <a:p>
            <a:pPr lvl="1"/>
            <a:r>
              <a:rPr lang="sv-SE" sz="2400" dirty="0"/>
              <a:t>INTE t ex marginell vinst per passagerare på fjärrtåg</a:t>
            </a:r>
          </a:p>
          <a:p>
            <a:endParaRPr lang="sv-SE" sz="2800" dirty="0" smtClean="0"/>
          </a:p>
          <a:p>
            <a:r>
              <a:rPr lang="sv-SE" sz="2800" dirty="0" smtClean="0"/>
              <a:t>Fråga </a:t>
            </a:r>
            <a:r>
              <a:rPr lang="sv-SE" sz="2800" dirty="0"/>
              <a:t>2: När är genomsnitt OK?</a:t>
            </a:r>
          </a:p>
          <a:p>
            <a:pPr lvl="1"/>
            <a:r>
              <a:rPr lang="sv-SE" sz="2400" dirty="0"/>
              <a:t>Värderingar av tid, driftskostnader osv är </a:t>
            </a:r>
            <a:r>
              <a:rPr lang="sv-SE" sz="2400" i="1" dirty="0"/>
              <a:t>genomsnitt</a:t>
            </a:r>
            <a:r>
              <a:rPr lang="sv-SE" sz="2400" dirty="0"/>
              <a:t> – inte </a:t>
            </a:r>
            <a:r>
              <a:rPr lang="sv-SE" sz="2400" i="1" dirty="0"/>
              <a:t>marginella</a:t>
            </a:r>
            <a:endParaRPr lang="sv-SE" sz="2400" dirty="0"/>
          </a:p>
          <a:p>
            <a:pPr lvl="1"/>
            <a:r>
              <a:rPr lang="sv-SE" sz="2400" dirty="0"/>
              <a:t>När man t ex stryker tåg så är det den </a:t>
            </a:r>
            <a:r>
              <a:rPr lang="sv-SE" sz="2400" i="1" dirty="0"/>
              <a:t>marginella </a:t>
            </a:r>
            <a:r>
              <a:rPr lang="sv-SE" sz="2400" dirty="0"/>
              <a:t>vinsten som </a:t>
            </a:r>
            <a:r>
              <a:rPr lang="sv-SE" sz="2400" dirty="0" smtClean="0"/>
              <a:t>försvinner</a:t>
            </a:r>
            <a:endParaRPr lang="sv-SE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90286" y="631637"/>
            <a:ext cx="10160000" cy="1278616"/>
          </a:xfrm>
        </p:spPr>
        <p:txBody>
          <a:bodyPr/>
          <a:lstStyle/>
          <a:p>
            <a:r>
              <a:rPr lang="sv-SE" sz="3600" dirty="0" smtClean="0"/>
              <a:t>Vad är </a:t>
            </a:r>
            <a:r>
              <a:rPr lang="sv-SE" sz="3600" b="1" dirty="0" smtClean="0"/>
              <a:t>möjligt</a:t>
            </a:r>
            <a:r>
              <a:rPr lang="sv-SE" sz="3600" dirty="0" smtClean="0"/>
              <a:t> att värdera samhällsekonomiskt?</a:t>
            </a:r>
            <a:endParaRPr lang="sv-SE" sz="3600" dirty="0"/>
          </a:p>
        </p:txBody>
      </p:sp>
    </p:spTree>
    <p:extLst>
      <p:ext uri="{BB962C8B-B14F-4D97-AF65-F5344CB8AC3E}">
        <p14:creationId xmlns:p14="http://schemas.microsoft.com/office/powerpoint/2010/main" val="569333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8067" y="658073"/>
            <a:ext cx="9001125" cy="729184"/>
          </a:xfrm>
        </p:spPr>
        <p:txBody>
          <a:bodyPr/>
          <a:lstStyle/>
          <a:p>
            <a:r>
              <a:rPr lang="sv-SE" dirty="0" smtClean="0"/>
              <a:t>Viktigaste resultat – sammanfattning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889" y="1559859"/>
            <a:ext cx="10055368" cy="5333300"/>
          </a:xfrm>
        </p:spPr>
        <p:txBody>
          <a:bodyPr/>
          <a:lstStyle/>
          <a:p>
            <a:r>
              <a:rPr lang="sv-SE" sz="2400" dirty="0" smtClean="0"/>
              <a:t>Offentligt styrd trafik (pendeltåg) kanske kan värderas</a:t>
            </a:r>
          </a:p>
          <a:p>
            <a:pPr lvl="1"/>
            <a:r>
              <a:rPr lang="sv-SE" sz="2000" dirty="0" smtClean="0"/>
              <a:t>Värdet beror på </a:t>
            </a:r>
            <a:r>
              <a:rPr lang="sv-SE" sz="2000" i="1" dirty="0" smtClean="0"/>
              <a:t>hela</a:t>
            </a:r>
            <a:r>
              <a:rPr lang="sv-SE" sz="2000" dirty="0" smtClean="0"/>
              <a:t> avgångsmönstret – kan inte se på ”ett tåg i taget”</a:t>
            </a:r>
          </a:p>
          <a:p>
            <a:r>
              <a:rPr lang="sv-SE" sz="2400" dirty="0" smtClean="0"/>
              <a:t>Kommersiell persontrafik </a:t>
            </a:r>
            <a:r>
              <a:rPr lang="sv-SE" sz="2400" b="1" i="1" dirty="0" smtClean="0"/>
              <a:t>går inte</a:t>
            </a:r>
            <a:r>
              <a:rPr lang="sv-SE" sz="2400" b="1" dirty="0" smtClean="0"/>
              <a:t> </a:t>
            </a:r>
            <a:r>
              <a:rPr lang="sv-SE" sz="2400" dirty="0" smtClean="0"/>
              <a:t>att värdera samhällsekonomiskt för en utomstående (Trafikverket)</a:t>
            </a:r>
          </a:p>
          <a:p>
            <a:pPr lvl="1"/>
            <a:r>
              <a:rPr lang="sv-SE" sz="2000" dirty="0" smtClean="0"/>
              <a:t>Nödvändigt ha information som endast operatören </a:t>
            </a:r>
            <a:r>
              <a:rPr lang="sv-SE" sz="2000" i="1" dirty="0" smtClean="0"/>
              <a:t>kan </a:t>
            </a:r>
            <a:r>
              <a:rPr lang="sv-SE" sz="2000" dirty="0" smtClean="0"/>
              <a:t>ha</a:t>
            </a:r>
          </a:p>
          <a:p>
            <a:pPr lvl="1"/>
            <a:r>
              <a:rPr lang="sv-SE" sz="2000" i="1" dirty="0" smtClean="0"/>
              <a:t>Kanske </a:t>
            </a:r>
            <a:r>
              <a:rPr lang="sv-SE" sz="2000" dirty="0" smtClean="0"/>
              <a:t>möjligt approximativt värdera mindre ändringar (gångtid t ex)</a:t>
            </a:r>
          </a:p>
          <a:p>
            <a:pPr lvl="1"/>
            <a:r>
              <a:rPr lang="sv-SE" sz="2000" dirty="0" smtClean="0"/>
              <a:t>Kan inte prioritera mellan tågtyper och operatörer</a:t>
            </a:r>
          </a:p>
          <a:p>
            <a:r>
              <a:rPr lang="sv-SE" sz="2400" dirty="0" smtClean="0"/>
              <a:t>Detsamma gäller godståg (i huvudsak)</a:t>
            </a:r>
          </a:p>
          <a:p>
            <a:pPr lvl="1"/>
            <a:r>
              <a:rPr lang="sv-SE" sz="2000" dirty="0" smtClean="0"/>
              <a:t>Godstrafikmarknaden har större behov av en ”spotmarknad”</a:t>
            </a:r>
          </a:p>
          <a:p>
            <a:endParaRPr lang="sv-SE" sz="2400" dirty="0" smtClean="0"/>
          </a:p>
          <a:p>
            <a:r>
              <a:rPr lang="sv-SE" sz="2800" dirty="0" smtClean="0"/>
              <a:t>Slutsats: </a:t>
            </a:r>
            <a:r>
              <a:rPr lang="sv-SE" sz="2800" dirty="0" smtClean="0"/>
              <a:t>Det </a:t>
            </a:r>
            <a:r>
              <a:rPr lang="sv-SE" sz="2800" b="1" i="1" dirty="0"/>
              <a:t>går inte </a:t>
            </a:r>
            <a:r>
              <a:rPr lang="sv-SE" sz="2800" dirty="0"/>
              <a:t>att beräkna </a:t>
            </a:r>
            <a:r>
              <a:rPr lang="sv-SE" sz="2800" dirty="0" smtClean="0"/>
              <a:t>samhällsekonomiskt </a:t>
            </a:r>
            <a:r>
              <a:rPr lang="sv-SE" sz="2800" dirty="0"/>
              <a:t>värde av alternativa tågplaner (såvida inte skillnaderna är minimala</a:t>
            </a:r>
            <a:r>
              <a:rPr lang="sv-SE" sz="2800" dirty="0" smtClean="0"/>
              <a:t>)</a:t>
            </a:r>
          </a:p>
          <a:p>
            <a:endParaRPr lang="sv-SE" sz="2400" dirty="0"/>
          </a:p>
          <a:p>
            <a:endParaRPr lang="sv-SE" sz="2000" dirty="0"/>
          </a:p>
          <a:p>
            <a:pPr marL="520700" lvl="1" indent="0">
              <a:buNone/>
            </a:pPr>
            <a:endParaRPr lang="sv-SE" sz="2000" dirty="0"/>
          </a:p>
        </p:txBody>
      </p:sp>
    </p:spTree>
    <p:extLst>
      <p:ext uri="{BB962C8B-B14F-4D97-AF65-F5344CB8AC3E}">
        <p14:creationId xmlns:p14="http://schemas.microsoft.com/office/powerpoint/2010/main" val="1832031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ptmall[1]">
  <a:themeElements>
    <a:clrScheme name="pptmall[1]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ptmall[1]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pitchFamily="-10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pitchFamily="-106" charset="0"/>
          </a:defRPr>
        </a:defPPr>
      </a:lstStyle>
    </a:lnDef>
  </a:objectDefaults>
  <a:extraClrSchemeLst>
    <a:extraClrScheme>
      <a:clrScheme name="pptmall[1]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mall[1]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mall[1]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mall[1]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mall[1]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mall[1]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mall[1]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mall[1]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mall[1]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mall[1]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mall[1]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mall[1]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12079</TotalTime>
  <Words>883</Words>
  <Application>Microsoft Office PowerPoint</Application>
  <PresentationFormat>Anpassad</PresentationFormat>
  <Paragraphs>205</Paragraphs>
  <Slides>17</Slides>
  <Notes>11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17</vt:i4>
      </vt:variant>
    </vt:vector>
  </HeadingPairs>
  <TitlesOfParts>
    <vt:vector size="18" baseType="lpstr">
      <vt:lpstr>pptmall[1]</vt:lpstr>
      <vt:lpstr>Prioriteringskriterierna i tågplaneprocessen Förstudieresultat och fortsättning</vt:lpstr>
      <vt:lpstr>Förstudieuppdraget</vt:lpstr>
      <vt:lpstr>Järnvägslagen</vt:lpstr>
      <vt:lpstr>Tågplaneprocessen</vt:lpstr>
      <vt:lpstr>Fyra sorters frågor</vt:lpstr>
      <vt:lpstr>Komponenter i dagens prioriteringskriterier</vt:lpstr>
      <vt:lpstr>Två fundamentala problem</vt:lpstr>
      <vt:lpstr>Vad är möjligt att värdera samhällsekonomiskt?</vt:lpstr>
      <vt:lpstr>Viktigaste resultat – sammanfattning</vt:lpstr>
      <vt:lpstr>“Timing”: Hur långt i förväg “vet” operatören behovet?</vt:lpstr>
      <vt:lpstr>När finns den optimala tågplanen?</vt:lpstr>
      <vt:lpstr>När finns den optimala tågplanen?</vt:lpstr>
      <vt:lpstr>När finns den optimala tågplanen?</vt:lpstr>
      <vt:lpstr>Fem sorters frågor att lösa för att få en samhällsekonomiskt effektiv tågplan</vt:lpstr>
      <vt:lpstr>Början till en idé Föreslagen huvudstudie</vt:lpstr>
      <vt:lpstr>Vad behöver utvecklas</vt:lpstr>
      <vt:lpstr>Slut  Samhällsekonomiskt effektiv  tilldelning av järnvägskapacitet:  Några synpunkter på Trafikverkets nuvarande process Jonas Eliasson, Martin Aronsson  http://swopec.hhs.se/ctswps/abs/ctswps2014_004.htm</vt:lpstr>
    </vt:vector>
  </TitlesOfParts>
  <Company>KTH, Infra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Jonas Eliasson</dc:creator>
  <cp:lastModifiedBy>Martin Aronsson</cp:lastModifiedBy>
  <cp:revision>378</cp:revision>
  <cp:lastPrinted>2009-10-22T06:46:54Z</cp:lastPrinted>
  <dcterms:created xsi:type="dcterms:W3CDTF">2009-10-22T06:45:32Z</dcterms:created>
  <dcterms:modified xsi:type="dcterms:W3CDTF">2014-05-06T06:39:27Z</dcterms:modified>
</cp:coreProperties>
</file>